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423" r:id="rId2"/>
    <p:sldId id="432" r:id="rId3"/>
    <p:sldId id="439" r:id="rId4"/>
    <p:sldId id="441" r:id="rId5"/>
    <p:sldId id="444" r:id="rId6"/>
    <p:sldId id="445" r:id="rId7"/>
    <p:sldId id="443" r:id="rId8"/>
    <p:sldId id="449" r:id="rId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93F27"/>
    <a:srgbClr val="564739"/>
    <a:srgbClr val="402110"/>
    <a:srgbClr val="E6E4DF"/>
    <a:srgbClr val="B79478"/>
    <a:srgbClr val="4C4843"/>
    <a:srgbClr val="4D5E52"/>
    <a:srgbClr val="FEFEF3"/>
    <a:srgbClr val="B9A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2024-12-02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C01BF-A62E-4A56-BF74-7614476676E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67471-6DA7-4744-9169-3B1D95EE193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97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EF1C-D0B7-421E-9CB8-D03A67AE091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16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36F00-7CFC-4A7F-8549-3AE1ABBAB74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71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7835-A94B-4FDA-8346-18F973D8A89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39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F4EA-8911-44C2-B1D7-B3DCCCA7AFC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0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5BCCF-967E-4B0C-8A71-136D9189336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2A3A-6D6B-40B2-BD1A-C3CBEC900A9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4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F2EF-D70A-4563-8750-A7FC37747EA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D314-A011-4F20-A38B-1D4624FE109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3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7E4E-C5E3-4377-AA7A-3F7AAE6B626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32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52282-7274-4A68-ACC0-C658CB21C46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2024-12-02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65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11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5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>
              <a:defRPr/>
            </a:pPr>
            <a:endParaRPr lang="ko-KR" altLang="en-US" dirty="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099" y="4989850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>
              <a:defRPr/>
            </a:pPr>
            <a:endParaRPr lang="ko-KR" altLang="en-US" dirty="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algn="ctr" defTabSz="914411">
              <a:defRPr/>
            </a:pPr>
            <a:r>
              <a:rPr lang="en-US" altLang="ko-KR" sz="4800" kern="0">
                <a:ln w="9525">
                  <a:noFill/>
                </a:ln>
                <a:solidFill>
                  <a:srgbClr val="4C4843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5</a:t>
            </a:r>
            <a:r>
              <a:rPr lang="ko-KR" altLang="en-US" sz="4800" kern="0">
                <a:ln w="9525">
                  <a:noFill/>
                </a:ln>
                <a:solidFill>
                  <a:srgbClr val="4C4843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분발언</a:t>
            </a:r>
            <a:endParaRPr lang="en-US" altLang="ko-KR" sz="4800" kern="0" dirty="0">
              <a:ln w="9525">
                <a:noFill/>
              </a:ln>
              <a:solidFill>
                <a:srgbClr val="4C4843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8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11">
                <a:defRPr/>
              </a:pPr>
              <a:endParaRPr lang="ko-KR" altLang="en-US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11">
                <a:defRPr/>
              </a:pPr>
              <a:endParaRPr lang="ko-KR" altLang="en-US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11">
                <a:defRPr/>
              </a:pPr>
              <a:endParaRPr lang="ko-KR" altLang="en-US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11">
              <a:defRPr/>
            </a:pP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253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회 아산시의회 </a:t>
            </a:r>
            <a:r>
              <a:rPr lang="ko-KR" altLang="en-US" sz="1600" dirty="0" err="1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정례회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60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11">
              <a:defRPr/>
            </a:pP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2024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10:00</a:t>
            </a:r>
            <a:endParaRPr lang="ko-KR" altLang="en-US" sz="1600" dirty="0">
              <a:solidFill>
                <a:prstClr val="white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4AFE36-B6C9-43BE-9537-6F1896C98423}"/>
              </a:ext>
            </a:extLst>
          </p:cNvPr>
          <p:cNvSpPr txBox="1"/>
          <p:nvPr/>
        </p:nvSpPr>
        <p:spPr>
          <a:xfrm>
            <a:off x="1662082" y="2257339"/>
            <a:ext cx="8058567" cy="20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□ 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천철호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의원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맑은 고딕" panose="020F0502020204030204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 - </a:t>
            </a:r>
            <a:r>
              <a:rPr lang="ko-KR" altLang="en-US" sz="3400" b="1" dirty="0">
                <a:solidFill>
                  <a:srgbClr val="4C4843"/>
                </a:solidFill>
                <a:latin typeface="맑은 고딕" panose="020F0502020204030204"/>
                <a:ea typeface="나눔고딕" panose="020D0604000000000000"/>
              </a:rPr>
              <a:t>아산시는 정책특별보좌관의 천국인가</a:t>
            </a:r>
            <a:endParaRPr kumimoji="0" lang="en-US" altLang="ko-KR" sz="34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맑은 고딕" panose="020F0502020204030204"/>
              <a:ea typeface="나눔고딕" panose="020D060400000000000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49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F25DAF99-3DBB-4615-86F3-39631980CF68}"/>
              </a:ext>
            </a:extLst>
          </p:cNvPr>
          <p:cNvSpPr/>
          <p:nvPr/>
        </p:nvSpPr>
        <p:spPr>
          <a:xfrm>
            <a:off x="4411885" y="443455"/>
            <a:ext cx="33682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11"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정책특별보좌관</a:t>
            </a:r>
            <a:r>
              <a:rPr lang="en-US" altLang="ko-KR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ko-KR" altLang="en-US" sz="3200" dirty="0">
              <a:solidFill>
                <a:prstClr val="black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B36D3-DB65-4645-B202-19FA3413828B}"/>
              </a:ext>
            </a:extLst>
          </p:cNvPr>
          <p:cNvSpPr txBox="1"/>
          <p:nvPr/>
        </p:nvSpPr>
        <p:spPr>
          <a:xfrm>
            <a:off x="405076" y="1258349"/>
            <a:ext cx="11381847" cy="402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시정 전반의 대한 정책방향</a:t>
            </a:r>
            <a:r>
              <a:rPr lang="en-US" altLang="ko-KR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정책 입안</a:t>
            </a:r>
            <a:r>
              <a:rPr lang="en-US" altLang="ko-KR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계획 수립에 대한 자문 등이 </a:t>
            </a:r>
            <a:endParaRPr lang="en-US" altLang="ko-KR" sz="4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역할인 시정에 대한</a:t>
            </a:r>
            <a:endParaRPr lang="en-US" altLang="ko-KR" sz="4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학식과 경험이 풍부한 민간전문가 </a:t>
            </a:r>
            <a:r>
              <a:rPr lang="en-US" altLang="ko-KR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26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1B638AA6-4863-4A76-A01C-8CBBFE6EA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071628"/>
              </p:ext>
            </p:extLst>
          </p:nvPr>
        </p:nvGraphicFramePr>
        <p:xfrm>
          <a:off x="1" y="777666"/>
          <a:ext cx="5930780" cy="591035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82695">
                  <a:extLst>
                    <a:ext uri="{9D8B030D-6E8A-4147-A177-3AD203B41FA5}">
                      <a16:colId xmlns:a16="http://schemas.microsoft.com/office/drawing/2014/main" val="1417386187"/>
                    </a:ext>
                  </a:extLst>
                </a:gridCol>
                <a:gridCol w="987040">
                  <a:extLst>
                    <a:ext uri="{9D8B030D-6E8A-4147-A177-3AD203B41FA5}">
                      <a16:colId xmlns:a16="http://schemas.microsoft.com/office/drawing/2014/main" val="3799630186"/>
                    </a:ext>
                  </a:extLst>
                </a:gridCol>
                <a:gridCol w="726392">
                  <a:extLst>
                    <a:ext uri="{9D8B030D-6E8A-4147-A177-3AD203B41FA5}">
                      <a16:colId xmlns:a16="http://schemas.microsoft.com/office/drawing/2014/main" val="4165749590"/>
                    </a:ext>
                  </a:extLst>
                </a:gridCol>
                <a:gridCol w="2734653">
                  <a:extLst>
                    <a:ext uri="{9D8B030D-6E8A-4147-A177-3AD203B41FA5}">
                      <a16:colId xmlns:a16="http://schemas.microsoft.com/office/drawing/2014/main" val="1205763631"/>
                    </a:ext>
                  </a:extLst>
                </a:gridCol>
              </a:tblGrid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성명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성별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주요경력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597602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방송분야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정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前 대전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MBC TV</a:t>
                      </a:r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제작부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국장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052500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경찰병원</a:t>
                      </a:r>
                      <a:endParaRPr lang="en-US" altLang="ko-KR" sz="14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건립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배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경찰대학교 발전협의회 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631069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교통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유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한국철도기술연구원 </a:t>
                      </a:r>
                      <a:endParaRPr lang="en-US" altLang="ko-KR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교통물류체계연구실장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968917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기업유치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이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前 삼성디스플레이 </a:t>
                      </a:r>
                      <a:endParaRPr lang="en-US" altLang="ko-KR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대외협력 </a:t>
                      </a:r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그룹장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1740364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미래형 </a:t>
                      </a:r>
                      <a:endParaRPr lang="en-US" altLang="ko-KR" sz="14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모빌리티</a:t>
                      </a:r>
                      <a:endParaRPr lang="ko-KR" altLang="en-US" sz="14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이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자동차부품산업육성위원회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</a:t>
                      </a:r>
                      <a:endParaRPr lang="en-US" altLang="ko-KR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부위원장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593756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복지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박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한국정신건강사회복지학회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이사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357505"/>
                  </a:ext>
                </a:extLst>
              </a:tr>
              <a:tr h="34719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온천산업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송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대한온천학회 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785347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이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㈜</a:t>
                      </a:r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웰니스라이프연구소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대표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836970"/>
                  </a:ext>
                </a:extLst>
              </a:tr>
              <a:tr h="34719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역사문화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노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여해고전연구소 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095295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윤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아산향토문화연구원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원장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952167"/>
                  </a:ext>
                </a:extLst>
              </a:tr>
              <a:tr h="34719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문화예술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윤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모나무르 대표 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/ 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환경조형작가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6025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김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김자경 오페라단 부단장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139169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공연예술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임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충남대학교 무용학과 겸임교수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101715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K-</a:t>
                      </a:r>
                      <a:r>
                        <a:rPr lang="ko-KR" altLang="en-US" sz="14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컬쳐</a:t>
                      </a:r>
                      <a:endParaRPr lang="ko-KR" altLang="en-US" sz="14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목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한류패션 디자이너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66908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353B52F2-D65B-47F0-8412-AC062BE52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26780"/>
              </p:ext>
            </p:extLst>
          </p:nvPr>
        </p:nvGraphicFramePr>
        <p:xfrm>
          <a:off x="6184308" y="777666"/>
          <a:ext cx="6007691" cy="588682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73087">
                  <a:extLst>
                    <a:ext uri="{9D8B030D-6E8A-4147-A177-3AD203B41FA5}">
                      <a16:colId xmlns:a16="http://schemas.microsoft.com/office/drawing/2014/main" val="1417386187"/>
                    </a:ext>
                  </a:extLst>
                </a:gridCol>
                <a:gridCol w="881587">
                  <a:extLst>
                    <a:ext uri="{9D8B030D-6E8A-4147-A177-3AD203B41FA5}">
                      <a16:colId xmlns:a16="http://schemas.microsoft.com/office/drawing/2014/main" val="3799630186"/>
                    </a:ext>
                  </a:extLst>
                </a:gridCol>
                <a:gridCol w="715334">
                  <a:extLst>
                    <a:ext uri="{9D8B030D-6E8A-4147-A177-3AD203B41FA5}">
                      <a16:colId xmlns:a16="http://schemas.microsoft.com/office/drawing/2014/main" val="4165749590"/>
                    </a:ext>
                  </a:extLst>
                </a:gridCol>
                <a:gridCol w="2937683">
                  <a:extLst>
                    <a:ext uri="{9D8B030D-6E8A-4147-A177-3AD203B41FA5}">
                      <a16:colId xmlns:a16="http://schemas.microsoft.com/office/drawing/2014/main" val="1205763631"/>
                    </a:ext>
                  </a:extLst>
                </a:gridCol>
              </a:tblGrid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성명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성별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주요경력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597602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관광축제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정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배재대학교 </a:t>
                      </a:r>
                      <a:endParaRPr lang="en-US" altLang="ko-KR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관광축제한류대학원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교수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052500"/>
                  </a:ext>
                </a:extLst>
              </a:tr>
              <a:tr h="34719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체육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장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前 대한축구협회 기술위원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631069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이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충남역도연맹 실무부회장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968917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김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아시아카누연맹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(ACC) 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사무총장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1740364"/>
                  </a:ext>
                </a:extLst>
              </a:tr>
              <a:tr h="416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정원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최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㈜</a:t>
                      </a:r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씨토포스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대표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/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조경총괄 </a:t>
                      </a:r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기획가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593756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공공디자인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장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선문대학교 교수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(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시각디자인학과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)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357505"/>
                  </a:ext>
                </a:extLst>
              </a:tr>
              <a:tr h="34719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도시디자인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박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인환경디자인연구소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785347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이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㈜이음디자인 대표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836970"/>
                  </a:ext>
                </a:extLst>
              </a:tr>
              <a:tr h="3171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유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㈜도시건축소도 </a:t>
                      </a:r>
                      <a:endParaRPr lang="en-US" altLang="ko-KR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도시디자인본부 실장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095295"/>
                  </a:ext>
                </a:extLst>
              </a:tr>
              <a:tr h="36305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도시개발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임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㈜기산엔지니어링 부사장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952167"/>
                  </a:ext>
                </a:extLst>
              </a:tr>
              <a:tr h="3418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김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지음플러스 대표 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/ 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프랑스 건축사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6025"/>
                  </a:ext>
                </a:extLst>
              </a:tr>
              <a:tr h="347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World돋움체 Bold" panose="00000800000000000000" pitchFamily="2" charset="-127"/>
                        <a:ea typeface="KoPubWorld돋움체 Bold" panose="00000800000000000000" pitchFamily="2" charset="-127"/>
                        <a:cs typeface="KoPubWorld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김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㈜</a:t>
                      </a:r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해유건설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고문 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/ 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前 아산시 </a:t>
                      </a:r>
                      <a:endParaRPr lang="en-US" altLang="ko-KR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도시개발국장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139169"/>
                  </a:ext>
                </a:extLst>
              </a:tr>
              <a:tr h="415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농업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주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우리기술바이오사업부</a:t>
                      </a:r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 이사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101715"/>
                  </a:ext>
                </a:extLst>
              </a:tr>
              <a:tr h="3471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Bold" panose="00000800000000000000" pitchFamily="2" charset="-127"/>
                        </a:rPr>
                        <a:t>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김</a:t>
                      </a:r>
                      <a:r>
                        <a:rPr lang="en-US" altLang="ko-KR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**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Light" panose="00000300000000000000" pitchFamily="2" charset="-127"/>
                        </a:rPr>
                        <a:t>前 아산시 교육장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66908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97CD7DF5-90EA-468E-88BC-4D36D88A2FA4}"/>
              </a:ext>
            </a:extLst>
          </p:cNvPr>
          <p:cNvSpPr/>
          <p:nvPr/>
        </p:nvSpPr>
        <p:spPr>
          <a:xfrm>
            <a:off x="3805949" y="129957"/>
            <a:ext cx="4580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[</a:t>
            </a:r>
            <a:r>
              <a:rPr lang="ko-KR" altLang="en-US" sz="24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정책특별보좌관 위촉현황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]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3185F1-F46E-4471-9437-3AFA7E381DCE}"/>
              </a:ext>
            </a:extLst>
          </p:cNvPr>
          <p:cNvSpPr txBox="1"/>
          <p:nvPr/>
        </p:nvSpPr>
        <p:spPr>
          <a:xfrm>
            <a:off x="10968395" y="360790"/>
            <a:ext cx="1223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*</a:t>
            </a:r>
            <a:r>
              <a:rPr lang="en-US" altLang="ko-KR" sz="1100" dirty="0">
                <a:latin typeface="맑은 고딕" panose="020F0502020204030204"/>
                <a:ea typeface="맑은 고딕" panose="020B0503020000020004" pitchFamily="50" charset="-127"/>
              </a:rPr>
              <a:t> 2024. 9. </a:t>
            </a:r>
            <a:r>
              <a:rPr lang="ko-KR" altLang="en-US" sz="1100" dirty="0">
                <a:latin typeface="맑은 고딕" panose="020F0502020204030204"/>
                <a:ea typeface="맑은 고딕" panose="020B0503020000020004" pitchFamily="50" charset="-127"/>
              </a:rPr>
              <a:t>기준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4595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F25DAF99-3DBB-4615-86F3-39631980CF68}"/>
              </a:ext>
            </a:extLst>
          </p:cNvPr>
          <p:cNvSpPr/>
          <p:nvPr/>
        </p:nvSpPr>
        <p:spPr>
          <a:xfrm>
            <a:off x="2594084" y="443455"/>
            <a:ext cx="70038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11"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아산시 정책특별보좌관 운영 규정</a:t>
            </a:r>
            <a:r>
              <a:rPr lang="en-US" altLang="ko-KR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ko-KR" altLang="en-US" sz="3200" dirty="0">
              <a:solidFill>
                <a:prstClr val="black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B36D3-DB65-4645-B202-19FA3413828B}"/>
              </a:ext>
            </a:extLst>
          </p:cNvPr>
          <p:cNvSpPr txBox="1"/>
          <p:nvPr/>
        </p:nvSpPr>
        <p:spPr>
          <a:xfrm>
            <a:off x="337964" y="1595645"/>
            <a:ext cx="11381847" cy="366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비밀누설 금지 등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4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정책특별보좌관은 자문 및 그 밖의 자문활동을 통해 알게 된 비밀을 누설하거나 </a:t>
            </a:r>
            <a:endParaRPr lang="en-US" altLang="ko-KR" sz="4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사익을 위하여 이용하여서는 아니된다</a:t>
            </a:r>
            <a:r>
              <a:rPr lang="en-US" altLang="ko-KR" sz="40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CFD2611-0534-44F2-A384-B73C0BAFB16A}"/>
              </a:ext>
            </a:extLst>
          </p:cNvPr>
          <p:cNvSpPr/>
          <p:nvPr/>
        </p:nvSpPr>
        <p:spPr>
          <a:xfrm>
            <a:off x="337964" y="3425967"/>
            <a:ext cx="11591181" cy="3187816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사익을 위하여 </a:t>
            </a:r>
            <a:endParaRPr lang="en-US" altLang="ko-KR" sz="7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7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이용하여서는 아니 된다</a:t>
            </a:r>
            <a:r>
              <a:rPr lang="en-US" altLang="ko-KR" sz="7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7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581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F25DAF99-3DBB-4615-86F3-39631980CF68}"/>
              </a:ext>
            </a:extLst>
          </p:cNvPr>
          <p:cNvSpPr/>
          <p:nvPr/>
        </p:nvSpPr>
        <p:spPr>
          <a:xfrm>
            <a:off x="2594084" y="443455"/>
            <a:ext cx="70038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11"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아산시 정책특별보좌관 운영 규정</a:t>
            </a:r>
            <a:r>
              <a:rPr lang="en-US" altLang="ko-KR" sz="3200" b="1" dirty="0">
                <a:solidFill>
                  <a:prstClr val="black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ko-KR" altLang="en-US" sz="3200" dirty="0">
              <a:solidFill>
                <a:prstClr val="black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B36D3-DB65-4645-B202-19FA3413828B}"/>
              </a:ext>
            </a:extLst>
          </p:cNvPr>
          <p:cNvSpPr txBox="1"/>
          <p:nvPr/>
        </p:nvSpPr>
        <p:spPr>
          <a:xfrm>
            <a:off x="337964" y="1595645"/>
            <a:ext cx="11381847" cy="366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비밀누설 금지 등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4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정책특별보좌관은 자문 및 그 밖의 자문활동을 통해 알게 된 비밀을 누설하거나 </a:t>
            </a:r>
            <a:endParaRPr lang="en-US" altLang="ko-KR" sz="4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사익을 위하여 이용하여서는 아니된다</a:t>
            </a:r>
            <a:r>
              <a:rPr lang="en-US" altLang="ko-KR" sz="40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66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ECD4FEA-0AA8-443B-A7AD-1CB444216D4E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0"/>
            <a:ext cx="2160000" cy="34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EC5EC00-79AA-4BB8-82BA-63A09BE7CF4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06" y="0"/>
            <a:ext cx="2160000" cy="342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5C64F2F-3B2D-4F94-B67E-F11E6C5DA3EA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00" y="9000"/>
            <a:ext cx="2160000" cy="342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EE13835-9BA8-4757-9E6C-2B5151BA2385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342" y="0"/>
            <a:ext cx="2160000" cy="342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88242B9-C755-450D-AB33-2CB8D18A936A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000" y="0"/>
            <a:ext cx="2160000" cy="3420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03992FF-D7A8-4C38-85BD-B4F161EFFC0A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2550"/>
            <a:ext cx="2160000" cy="342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FAD8FE2-1BC2-441E-9287-09091867972D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06" y="3452550"/>
            <a:ext cx="2160000" cy="342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3F09D67-E1F8-4D15-86D0-3BFC522CC2A4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00" y="3452550"/>
            <a:ext cx="2160000" cy="342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AF6BFF8-3340-4ADB-851B-0FBE8704AEE6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342" y="3452550"/>
            <a:ext cx="2160000" cy="3420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C1C6A3B-8478-496B-91A1-5236F21B0A94}"/>
              </a:ext>
            </a:extLst>
          </p:cNvPr>
          <p:cNvPicPr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8" t="35841" r="43239" b="7768"/>
          <a:stretch/>
        </p:blipFill>
        <p:spPr>
          <a:xfrm>
            <a:off x="10032000" y="3466272"/>
            <a:ext cx="216000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6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5C2CCB1-24FC-4120-A464-AE7F4DEA8038}"/>
              </a:ext>
            </a:extLst>
          </p:cNvPr>
          <p:cNvSpPr/>
          <p:nvPr/>
        </p:nvSpPr>
        <p:spPr>
          <a:xfrm>
            <a:off x="3805949" y="107894"/>
            <a:ext cx="4580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[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조형물 세부 내역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]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A11ED6-D13B-4195-A4B0-9F7C9FB50DB1}"/>
              </a:ext>
            </a:extLst>
          </p:cNvPr>
          <p:cNvSpPr/>
          <p:nvPr/>
        </p:nvSpPr>
        <p:spPr>
          <a:xfrm>
            <a:off x="241685" y="1417740"/>
            <a:ext cx="11591181" cy="3464653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</a:t>
            </a:r>
            <a:r>
              <a:rPr lang="ko-KR" altLang="en-US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업체    </a:t>
            </a:r>
            <a:r>
              <a:rPr lang="en-US" altLang="ko-KR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346,500</a:t>
            </a:r>
            <a:r>
              <a:rPr lang="ko-KR" altLang="en-US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endParaRPr lang="en-US" altLang="ko-KR" sz="48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정책특보 박</a:t>
            </a:r>
            <a:r>
              <a:rPr lang="en-US" altLang="ko-KR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**    159,500</a:t>
            </a:r>
            <a:r>
              <a:rPr lang="ko-KR" altLang="en-US" sz="5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endParaRPr lang="en-US" altLang="ko-KR" sz="5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8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   조형물 </a:t>
            </a:r>
            <a:r>
              <a:rPr lang="ko-KR" altLang="en-US" sz="28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창작비</a:t>
            </a:r>
            <a:r>
              <a:rPr lang="en-US" altLang="ko-KR" sz="28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제작비 포함</a:t>
            </a:r>
          </a:p>
        </p:txBody>
      </p:sp>
    </p:spTree>
    <p:extLst>
      <p:ext uri="{BB962C8B-B14F-4D97-AF65-F5344CB8AC3E}">
        <p14:creationId xmlns:p14="http://schemas.microsoft.com/office/powerpoint/2010/main" val="410280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5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>
              <a:defRPr/>
            </a:pPr>
            <a:endParaRPr lang="ko-KR" altLang="en-US" dirty="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099" y="4989850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>
              <a:defRPr/>
            </a:pPr>
            <a:endParaRPr lang="ko-KR" altLang="en-US" dirty="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algn="ctr" defTabSz="914411">
              <a:defRPr/>
            </a:pPr>
            <a:r>
              <a:rPr lang="en-US" altLang="ko-KR" sz="4800" kern="0">
                <a:ln w="9525">
                  <a:noFill/>
                </a:ln>
                <a:solidFill>
                  <a:srgbClr val="4C4843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5</a:t>
            </a:r>
            <a:r>
              <a:rPr lang="ko-KR" altLang="en-US" sz="4800" kern="0">
                <a:ln w="9525">
                  <a:noFill/>
                </a:ln>
                <a:solidFill>
                  <a:srgbClr val="4C4843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분발언</a:t>
            </a:r>
            <a:endParaRPr lang="en-US" altLang="ko-KR" sz="4800" kern="0" dirty="0">
              <a:ln w="9525">
                <a:noFill/>
              </a:ln>
              <a:solidFill>
                <a:srgbClr val="4C4843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8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11">
                <a:defRPr/>
              </a:pPr>
              <a:endParaRPr lang="ko-KR" altLang="en-US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11">
                <a:defRPr/>
              </a:pPr>
              <a:endParaRPr lang="ko-KR" altLang="en-US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11">
                <a:defRPr/>
              </a:pPr>
              <a:endParaRPr lang="ko-KR" altLang="en-US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11">
              <a:defRPr/>
            </a:pP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253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회 아산시의회 </a:t>
            </a:r>
            <a:r>
              <a:rPr lang="ko-KR" altLang="en-US" sz="1600" dirty="0" err="1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정례회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60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11">
              <a:defRPr/>
            </a:pP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2024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10:00</a:t>
            </a:r>
            <a:endParaRPr lang="ko-KR" altLang="en-US" sz="1600" dirty="0">
              <a:solidFill>
                <a:prstClr val="white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4AFE36-B6C9-43BE-9537-6F1896C98423}"/>
              </a:ext>
            </a:extLst>
          </p:cNvPr>
          <p:cNvSpPr txBox="1"/>
          <p:nvPr/>
        </p:nvSpPr>
        <p:spPr>
          <a:xfrm>
            <a:off x="1662082" y="2257339"/>
            <a:ext cx="8058567" cy="20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□ 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천철호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의원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맑은 고딕" panose="020F0502020204030204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 - </a:t>
            </a:r>
            <a:r>
              <a:rPr lang="ko-KR" altLang="en-US" sz="3400" b="1" dirty="0">
                <a:solidFill>
                  <a:srgbClr val="4C4843"/>
                </a:solidFill>
                <a:latin typeface="맑은 고딕" panose="020F0502020204030204"/>
                <a:ea typeface="나눔고딕" panose="020D0604000000000000"/>
              </a:rPr>
              <a:t>아산시는 정책특별보좌관의 천국인가</a:t>
            </a:r>
            <a:endParaRPr kumimoji="0" lang="en-US" altLang="ko-KR" sz="34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맑은 고딕" panose="020F0502020204030204"/>
              <a:ea typeface="나눔고딕" panose="020D060400000000000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7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25381</TotalTime>
  <Words>385</Words>
  <Application>Microsoft Office PowerPoint</Application>
  <PresentationFormat>와이드스크린</PresentationFormat>
  <Paragraphs>150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HY견명조</vt:lpstr>
      <vt:lpstr>KoPubWorld돋움체 Bold</vt:lpstr>
      <vt:lpstr>KoPubWorld돋움체 Light</vt:lpstr>
      <vt:lpstr>나눔고딕</vt:lpstr>
      <vt:lpstr>맑은 고딕</vt:lpstr>
      <vt:lpstr>에스코어 드림 4 Regular</vt:lpstr>
      <vt:lpstr>휴먼둥근헤드라인</vt:lpstr>
      <vt:lpstr>Arial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ASAN</cp:lastModifiedBy>
  <cp:revision>639</cp:revision>
  <cp:lastPrinted>2024-11-29T07:31:04Z</cp:lastPrinted>
  <dcterms:created xsi:type="dcterms:W3CDTF">2022-12-25T15:11:55Z</dcterms:created>
  <dcterms:modified xsi:type="dcterms:W3CDTF">2024-12-02T04:03:58Z</dcterms:modified>
</cp:coreProperties>
</file>