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9"/>
  </p:notesMasterIdLst>
  <p:handoutMasterIdLst>
    <p:handoutMasterId r:id="rId10"/>
  </p:handoutMasterIdLst>
  <p:sldIdLst>
    <p:sldId id="422" r:id="rId3"/>
    <p:sldId id="259" r:id="rId4"/>
    <p:sldId id="281" r:id="rId5"/>
    <p:sldId id="265" r:id="rId6"/>
    <p:sldId id="280" r:id="rId7"/>
    <p:sldId id="261" r:id="rId8"/>
  </p:sldIdLst>
  <p:sldSz cx="12192000" cy="6858000"/>
  <p:notesSz cx="9926638" cy="679767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C4843"/>
    <a:srgbClr val="E6E4DF"/>
    <a:srgbClr val="4D5E52"/>
    <a:srgbClr val="FEFEF3"/>
    <a:srgbClr val="B79478"/>
    <a:srgbClr val="564739"/>
    <a:srgbClr val="593F27"/>
    <a:srgbClr val="B9A595"/>
    <a:srgbClr val="402110"/>
    <a:srgbClr val="A695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324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246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384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SAN\Desktop\&#52649;&#52397;&#45224;&#46020;%20&#44277;&#46041;&#51452;&#53469;&#51648;&#50896;&#49324;&#50629;%20&#50696;&#49328;%20&#54788;&#54889;22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SAN\Desktop\&#52649;&#52397;&#45224;&#46020;%20&#44277;&#46041;&#51452;&#53469;&#51648;&#50896;&#49324;&#50629;%20&#50696;&#49328;%20&#54788;&#54889;22.xlsx" TargetMode="Externa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SAN\Desktop\&#52649;&#52397;&#45224;&#46020;%20&#44277;&#46041;&#51452;&#53469;&#51648;&#50896;&#49324;&#50629;%20&#50696;&#49328;%20&#54788;&#54889;22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Sheet2!$E$3</c:f>
              <c:strCache>
                <c:ptCount val="1"/>
                <c:pt idx="0">
                  <c:v>부과총액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Sheet2!$D$4:$D$5</c:f>
              <c:strCache>
                <c:ptCount val="2"/>
                <c:pt idx="0">
                  <c:v>2023년</c:v>
                </c:pt>
                <c:pt idx="1">
                  <c:v>2024년</c:v>
                </c:pt>
              </c:strCache>
            </c:strRef>
          </c:cat>
          <c:val>
            <c:numRef>
              <c:f>Sheet2!$E$4:$E$5</c:f>
              <c:numCache>
                <c:formatCode>_(* #,##0_);_(* \(#,##0\);_(* "-"_);_(@_)</c:formatCode>
                <c:ptCount val="2"/>
                <c:pt idx="0">
                  <c:v>18302337</c:v>
                </c:pt>
                <c:pt idx="1">
                  <c:v>20343759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A2-4ED8-BC5B-6FBC38E06A58}"/>
            </c:ext>
          </c:extLst>
        </c:ser>
        <c:ser>
          <c:idx val="1"/>
          <c:order val="1"/>
          <c:tx>
            <c:strRef>
              <c:f>Sheet2!$F$3</c:f>
              <c:strCache>
                <c:ptCount val="1"/>
                <c:pt idx="0">
                  <c:v>공동주택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dLbls>
            <c:dLbl>
              <c:idx val="0"/>
              <c:tx>
                <c:rich>
                  <a:bodyPr/>
                  <a:lstStyle/>
                  <a:p>
                    <a:r>
                      <a:rPr lang="en-US" altLang="ko-KR"/>
                      <a:t>14,577,141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FA2-4ED8-BC5B-6FBC38E06A58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altLang="ko-KR"/>
                      <a:t>16,204,169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FA2-4ED8-BC5B-6FBC38E06A5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0" i="0" u="none" strike="noStrike" kern="1200" baseline="0">
                    <a:solidFill>
                      <a:srgbClr val="FFFF00"/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Sheet2!$D$4:$D$5</c:f>
              <c:strCache>
                <c:ptCount val="2"/>
                <c:pt idx="0">
                  <c:v>2023년</c:v>
                </c:pt>
                <c:pt idx="1">
                  <c:v>2024년</c:v>
                </c:pt>
              </c:strCache>
            </c:strRef>
          </c:cat>
          <c:val>
            <c:numRef>
              <c:f>Sheet2!$F$4:$F$5</c:f>
              <c:numCache>
                <c:formatCode>_(* #,##0_);_(* \(#,##0\);_(* "-"_);_(@_)</c:formatCode>
                <c:ptCount val="2"/>
                <c:pt idx="0">
                  <c:v>14577141</c:v>
                </c:pt>
                <c:pt idx="1">
                  <c:v>16204169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FA2-4ED8-BC5B-6FBC38E06A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245648"/>
        <c:axId val="16286320"/>
      </c:areaChart>
      <c:lineChart>
        <c:grouping val="percentStacked"/>
        <c:varyColors val="0"/>
        <c:ser>
          <c:idx val="2"/>
          <c:order val="2"/>
          <c:tx>
            <c:strRef>
              <c:f>Sheet2!$G$3</c:f>
              <c:strCache>
                <c:ptCount val="1"/>
                <c:pt idx="0">
                  <c:v>비율</c:v>
                </c:pt>
              </c:strCache>
            </c:strRef>
          </c:tx>
          <c:spPr>
            <a:ln w="34925" cap="rnd">
              <a:solidFill>
                <a:schemeClr val="accent3"/>
              </a:solidFill>
              <a:rou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3">
                      <a:shade val="51000"/>
                      <a:satMod val="130000"/>
                    </a:schemeClr>
                  </a:gs>
                  <a:gs pos="80000">
                    <a:schemeClr val="accent3">
                      <a:shade val="93000"/>
                      <a:satMod val="130000"/>
                    </a:schemeClr>
                  </a:gs>
                  <a:gs pos="100000">
                    <a:schemeClr val="accent3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 w="9525">
                <a:solidFill>
                  <a:schemeClr val="accent3"/>
                </a:solidFill>
                <a:round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Sheet2!$D$4:$D$5</c:f>
              <c:strCache>
                <c:ptCount val="2"/>
                <c:pt idx="0">
                  <c:v>2023년</c:v>
                </c:pt>
                <c:pt idx="1">
                  <c:v>2024년</c:v>
                </c:pt>
              </c:strCache>
            </c:strRef>
          </c:cat>
          <c:val>
            <c:numRef>
              <c:f>Sheet2!$G$4:$G$5</c:f>
              <c:numCache>
                <c:formatCode>_-* #,##0.0_-;\-* #,##0.0_-;_-* "-"_-;_-@_-</c:formatCode>
                <c:ptCount val="2"/>
                <c:pt idx="0">
                  <c:v>79.64</c:v>
                </c:pt>
                <c:pt idx="1">
                  <c:v>79.650000000000006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FA2-4ED8-BC5B-6FBC38E06A5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543897904"/>
        <c:axId val="543896240"/>
      </c:lineChart>
      <c:catAx>
        <c:axId val="16245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600" b="0" i="0" u="none" strike="noStrike" kern="1200" baseline="0">
                <a:solidFill>
                  <a:schemeClr val="lt1">
                    <a:lumMod val="8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endParaRPr lang="ko-KR"/>
          </a:p>
        </c:txPr>
        <c:crossAx val="16286320"/>
        <c:crosses val="autoZero"/>
        <c:auto val="1"/>
        <c:lblAlgn val="ctr"/>
        <c:lblOffset val="100"/>
        <c:noMultiLvlLbl val="0"/>
      </c:catAx>
      <c:valAx>
        <c:axId val="16286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_(* #,##0_);_(* \(#,##0\);_(* &quot;-&quot;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6245648"/>
        <c:crosses val="autoZero"/>
        <c:crossBetween val="between"/>
      </c:valAx>
      <c:valAx>
        <c:axId val="543896240"/>
        <c:scaling>
          <c:orientation val="minMax"/>
        </c:scaling>
        <c:delete val="0"/>
        <c:axPos val="r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543897904"/>
        <c:crosses val="max"/>
        <c:crossBetween val="between"/>
      </c:valAx>
      <c:catAx>
        <c:axId val="543897904"/>
        <c:scaling>
          <c:orientation val="minMax"/>
        </c:scaling>
        <c:delete val="0"/>
        <c:axPos val="t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543896240"/>
        <c:crosses val="max"/>
        <c:auto val="1"/>
        <c:lblAlgn val="ctr"/>
        <c:lblOffset val="100"/>
        <c:tickMarkSkip val="1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'충청남도 공동주택지원사업 예산 현황'!$B$3</c:f>
              <c:strCache>
                <c:ptCount val="1"/>
                <c:pt idx="0">
                  <c:v>인구수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rgbClr val="FFFF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B37F-49F0-90CA-9BDE52A55784}"/>
                </c:ext>
              </c:extLst>
            </c:dLbl>
            <c:dLbl>
              <c:idx val="11"/>
              <c:layout>
                <c:manualLayout>
                  <c:x val="0"/>
                  <c:y val="7.155633718698337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37F-49F0-90CA-9BDE52A5578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'충청남도 공동주택지원사업 예산 현황'!$A$4:$A$18</c:f>
              <c:strCache>
                <c:ptCount val="15"/>
                <c:pt idx="0">
                  <c:v>아산시</c:v>
                </c:pt>
                <c:pt idx="1">
                  <c:v>천안시</c:v>
                </c:pt>
                <c:pt idx="2">
                  <c:v>공주시</c:v>
                </c:pt>
                <c:pt idx="3">
                  <c:v>보령시</c:v>
                </c:pt>
                <c:pt idx="4">
                  <c:v>서산시</c:v>
                </c:pt>
                <c:pt idx="5">
                  <c:v>논산시</c:v>
                </c:pt>
                <c:pt idx="6">
                  <c:v>계룡시</c:v>
                </c:pt>
                <c:pt idx="7">
                  <c:v>당진시</c:v>
                </c:pt>
                <c:pt idx="8">
                  <c:v>금산군</c:v>
                </c:pt>
                <c:pt idx="9">
                  <c:v>부여군</c:v>
                </c:pt>
                <c:pt idx="10">
                  <c:v>서천군</c:v>
                </c:pt>
                <c:pt idx="11">
                  <c:v>청양군</c:v>
                </c:pt>
                <c:pt idx="12">
                  <c:v>홍성군</c:v>
                </c:pt>
                <c:pt idx="13">
                  <c:v>예산군</c:v>
                </c:pt>
                <c:pt idx="14">
                  <c:v>태안군</c:v>
                </c:pt>
              </c:strCache>
            </c:strRef>
          </c:cat>
          <c:val>
            <c:numRef>
              <c:f>'충청남도 공동주택지원사업 예산 현황'!$B$4:$B$18</c:f>
              <c:numCache>
                <c:formatCode>#,##0_ </c:formatCode>
                <c:ptCount val="15"/>
                <c:pt idx="0">
                  <c:v>354200</c:v>
                </c:pt>
                <c:pt idx="1">
                  <c:v>659286</c:v>
                </c:pt>
                <c:pt idx="2">
                  <c:v>101579</c:v>
                </c:pt>
                <c:pt idx="3">
                  <c:v>94021</c:v>
                </c:pt>
                <c:pt idx="4">
                  <c:v>174834</c:v>
                </c:pt>
                <c:pt idx="5">
                  <c:v>108758</c:v>
                </c:pt>
                <c:pt idx="6">
                  <c:v>46622</c:v>
                </c:pt>
                <c:pt idx="7">
                  <c:v>171581</c:v>
                </c:pt>
                <c:pt idx="8">
                  <c:v>49663</c:v>
                </c:pt>
                <c:pt idx="9">
                  <c:v>59727</c:v>
                </c:pt>
                <c:pt idx="10">
                  <c:v>48340</c:v>
                </c:pt>
                <c:pt idx="11">
                  <c:v>29664</c:v>
                </c:pt>
                <c:pt idx="12">
                  <c:v>99050</c:v>
                </c:pt>
                <c:pt idx="13">
                  <c:v>78412</c:v>
                </c:pt>
                <c:pt idx="14">
                  <c:v>60303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37F-49F0-90CA-9BDE52A55784}"/>
            </c:ext>
          </c:extLst>
        </c:ser>
        <c:ser>
          <c:idx val="1"/>
          <c:order val="1"/>
          <c:tx>
            <c:strRef>
              <c:f>'충청남도 공동주택지원사업 예산 현황'!$C$3</c:f>
              <c:strCache>
                <c:ptCount val="1"/>
                <c:pt idx="0">
                  <c:v>2024년 예산액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rgbClr val="FFFF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B37F-49F0-90CA-9BDE52A5578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'충청남도 공동주택지원사업 예산 현황'!$A$4:$A$18</c:f>
              <c:strCache>
                <c:ptCount val="15"/>
                <c:pt idx="0">
                  <c:v>아산시</c:v>
                </c:pt>
                <c:pt idx="1">
                  <c:v>천안시</c:v>
                </c:pt>
                <c:pt idx="2">
                  <c:v>공주시</c:v>
                </c:pt>
                <c:pt idx="3">
                  <c:v>보령시</c:v>
                </c:pt>
                <c:pt idx="4">
                  <c:v>서산시</c:v>
                </c:pt>
                <c:pt idx="5">
                  <c:v>논산시</c:v>
                </c:pt>
                <c:pt idx="6">
                  <c:v>계룡시</c:v>
                </c:pt>
                <c:pt idx="7">
                  <c:v>당진시</c:v>
                </c:pt>
                <c:pt idx="8">
                  <c:v>금산군</c:v>
                </c:pt>
                <c:pt idx="9">
                  <c:v>부여군</c:v>
                </c:pt>
                <c:pt idx="10">
                  <c:v>서천군</c:v>
                </c:pt>
                <c:pt idx="11">
                  <c:v>청양군</c:v>
                </c:pt>
                <c:pt idx="12">
                  <c:v>홍성군</c:v>
                </c:pt>
                <c:pt idx="13">
                  <c:v>예산군</c:v>
                </c:pt>
                <c:pt idx="14">
                  <c:v>태안군</c:v>
                </c:pt>
              </c:strCache>
            </c:strRef>
          </c:cat>
          <c:val>
            <c:numRef>
              <c:f>'충청남도 공동주택지원사업 예산 현황'!$C$4:$C$18</c:f>
              <c:numCache>
                <c:formatCode>#,##0_);[Red]\(#,##0\)</c:formatCode>
                <c:ptCount val="15"/>
                <c:pt idx="0">
                  <c:v>1033500</c:v>
                </c:pt>
                <c:pt idx="1">
                  <c:v>4989076</c:v>
                </c:pt>
                <c:pt idx="2">
                  <c:v>456759</c:v>
                </c:pt>
                <c:pt idx="3">
                  <c:v>390000</c:v>
                </c:pt>
                <c:pt idx="4">
                  <c:v>1899000</c:v>
                </c:pt>
                <c:pt idx="5">
                  <c:v>250000</c:v>
                </c:pt>
                <c:pt idx="6">
                  <c:v>387000</c:v>
                </c:pt>
                <c:pt idx="7">
                  <c:v>1400000</c:v>
                </c:pt>
                <c:pt idx="8">
                  <c:v>300000</c:v>
                </c:pt>
                <c:pt idx="9">
                  <c:v>133000</c:v>
                </c:pt>
                <c:pt idx="10">
                  <c:v>30000</c:v>
                </c:pt>
                <c:pt idx="11">
                  <c:v>50000</c:v>
                </c:pt>
                <c:pt idx="12">
                  <c:v>400000</c:v>
                </c:pt>
                <c:pt idx="13">
                  <c:v>250000</c:v>
                </c:pt>
                <c:pt idx="14">
                  <c:v>624000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37F-49F0-90CA-9BDE52A5578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519756000"/>
        <c:axId val="530958032"/>
      </c:barChart>
      <c:catAx>
        <c:axId val="519756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530958032"/>
        <c:crosses val="autoZero"/>
        <c:auto val="1"/>
        <c:lblAlgn val="ctr"/>
        <c:lblOffset val="100"/>
        <c:noMultiLvlLbl val="0"/>
      </c:catAx>
      <c:valAx>
        <c:axId val="530958032"/>
        <c:scaling>
          <c:logBase val="10"/>
          <c:orientation val="minMax"/>
          <c:min val="10000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#,##0_ 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519756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Sheet1!$D$5</c:f>
              <c:strCache>
                <c:ptCount val="1"/>
                <c:pt idx="0">
                  <c:v>전체주택수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Sheet1!$C$6:$C$8</c:f>
              <c:strCache>
                <c:ptCount val="3"/>
                <c:pt idx="0">
                  <c:v>아산시</c:v>
                </c:pt>
                <c:pt idx="1">
                  <c:v>천안시</c:v>
                </c:pt>
                <c:pt idx="2">
                  <c:v>서산시</c:v>
                </c:pt>
              </c:strCache>
            </c:strRef>
          </c:cat>
          <c:val>
            <c:numRef>
              <c:f>Sheet1!$D$6:$D$8</c:f>
              <c:numCache>
                <c:formatCode>_(* #,##0_);_(* \(#,##0\);_(* "-"_);_(@_)</c:formatCode>
                <c:ptCount val="3"/>
                <c:pt idx="0">
                  <c:v>136936</c:v>
                </c:pt>
                <c:pt idx="1">
                  <c:v>306731</c:v>
                </c:pt>
                <c:pt idx="2">
                  <c:v>76189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760-4E0A-AF1C-10C6F06463B1}"/>
            </c:ext>
          </c:extLst>
        </c:ser>
        <c:ser>
          <c:idx val="1"/>
          <c:order val="1"/>
          <c:tx>
            <c:strRef>
              <c:f>Sheet1!$E$5</c:f>
              <c:strCache>
                <c:ptCount val="1"/>
                <c:pt idx="0">
                  <c:v>공동주택수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Sheet1!$C$6:$C$8</c:f>
              <c:strCache>
                <c:ptCount val="3"/>
                <c:pt idx="0">
                  <c:v>아산시</c:v>
                </c:pt>
                <c:pt idx="1">
                  <c:v>천안시</c:v>
                </c:pt>
                <c:pt idx="2">
                  <c:v>서산시</c:v>
                </c:pt>
              </c:strCache>
            </c:strRef>
          </c:cat>
          <c:val>
            <c:numRef>
              <c:f>Sheet1!$E$6:$E$8</c:f>
              <c:numCache>
                <c:formatCode>_(* #,##0_);_(* \(#,##0\);_(* "-"_);_(@_)</c:formatCode>
                <c:ptCount val="3"/>
                <c:pt idx="0">
                  <c:v>110353</c:v>
                </c:pt>
                <c:pt idx="1">
                  <c:v>211181</c:v>
                </c:pt>
                <c:pt idx="2">
                  <c:v>51992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760-4E0A-AF1C-10C6F06463B1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axId val="690348063"/>
        <c:axId val="690117391"/>
      </c:barChart>
      <c:lineChart>
        <c:grouping val="standard"/>
        <c:varyColors val="0"/>
        <c:ser>
          <c:idx val="2"/>
          <c:order val="2"/>
          <c:tx>
            <c:strRef>
              <c:f>Sheet1!$F$5</c:f>
              <c:strCache>
                <c:ptCount val="1"/>
                <c:pt idx="0">
                  <c:v>비율</c:v>
                </c:pt>
              </c:strCache>
            </c:strRef>
          </c:tx>
          <c:spPr>
            <a:ln w="34925" cap="rnd">
              <a:solidFill>
                <a:schemeClr val="accent3"/>
              </a:solidFill>
              <a:rou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accent3">
                        <a:lumMod val="20000"/>
                        <a:lumOff val="8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Sheet1!$C$6:$C$8</c:f>
              <c:strCache>
                <c:ptCount val="3"/>
                <c:pt idx="0">
                  <c:v>아산시</c:v>
                </c:pt>
                <c:pt idx="1">
                  <c:v>천안시</c:v>
                </c:pt>
                <c:pt idx="2">
                  <c:v>서산시</c:v>
                </c:pt>
              </c:strCache>
            </c:strRef>
          </c:cat>
          <c:val>
            <c:numRef>
              <c:f>Sheet1!$F$6:$F$8</c:f>
              <c:numCache>
                <c:formatCode>_-* #,##0.0_-;\-* #,##0.0_-;_-* "-"_-;_-@_-</c:formatCode>
                <c:ptCount val="3"/>
                <c:pt idx="0">
                  <c:v>80.58</c:v>
                </c:pt>
                <c:pt idx="1">
                  <c:v>68.849999999999994</c:v>
                </c:pt>
                <c:pt idx="2">
                  <c:v>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760-4E0A-AF1C-10C6F06463B1}"/>
            </c:ext>
          </c:extLst>
        </c:ser>
        <c:ser>
          <c:idx val="3"/>
          <c:order val="3"/>
          <c:tx>
            <c:strRef>
              <c:f>Sheet1!$G$5</c:f>
              <c:strCache>
                <c:ptCount val="1"/>
                <c:pt idx="0">
                  <c:v>예산액</c:v>
                </c:pt>
              </c:strCache>
            </c:strRef>
          </c:tx>
          <c:spPr>
            <a:ln w="34925" cap="rnd">
              <a:solidFill>
                <a:schemeClr val="accent4"/>
              </a:solidFill>
              <a:rou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marker>
            <c:symbol val="none"/>
          </c:marker>
          <c:dLbls>
            <c:dLbl>
              <c:idx val="0"/>
              <c:layout>
                <c:manualLayout>
                  <c:x val="0"/>
                  <c:y val="2.66666666666665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760-4E0A-AF1C-10C6F06463B1}"/>
                </c:ext>
              </c:extLst>
            </c:dLbl>
            <c:dLbl>
              <c:idx val="1"/>
              <c:layout>
                <c:manualLayout>
                  <c:x val="1.7142857142857213E-2"/>
                  <c:y val="-2.37037037037037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760-4E0A-AF1C-10C6F06463B1}"/>
                </c:ext>
              </c:extLst>
            </c:dLbl>
            <c:dLbl>
              <c:idx val="2"/>
              <c:layout>
                <c:manualLayout>
                  <c:x val="-3.2380952380952378E-2"/>
                  <c:y val="-0.0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760-4E0A-AF1C-10C6F06463B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0" i="0" u="none" strike="noStrike" kern="1200" baseline="0">
                    <a:solidFill>
                      <a:srgbClr val="FFFF00"/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Sheet1!$C$6:$C$8</c:f>
              <c:strCache>
                <c:ptCount val="3"/>
                <c:pt idx="0">
                  <c:v>아산시</c:v>
                </c:pt>
                <c:pt idx="1">
                  <c:v>천안시</c:v>
                </c:pt>
                <c:pt idx="2">
                  <c:v>서산시</c:v>
                </c:pt>
              </c:strCache>
            </c:strRef>
          </c:cat>
          <c:val>
            <c:numRef>
              <c:f>Sheet1!$G$6:$G$8</c:f>
              <c:numCache>
                <c:formatCode>_(* #,##0_);_(* \(#,##0\);_(* "-"_);_(@_)</c:formatCode>
                <c:ptCount val="3"/>
                <c:pt idx="0">
                  <c:v>1033500</c:v>
                </c:pt>
                <c:pt idx="1">
                  <c:v>4989076</c:v>
                </c:pt>
                <c:pt idx="2">
                  <c:v>1899000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5760-4E0A-AF1C-10C6F06463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36817119"/>
        <c:axId val="1266980655"/>
      </c:lineChart>
      <c:catAx>
        <c:axId val="69034806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690117391"/>
        <c:crosses val="autoZero"/>
        <c:auto val="1"/>
        <c:lblAlgn val="ctr"/>
        <c:lblOffset val="100"/>
        <c:noMultiLvlLbl val="0"/>
      </c:catAx>
      <c:valAx>
        <c:axId val="69011739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_(* #,##0_);_(* \(#,##0\);_(* &quot;-&quot;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690348063"/>
        <c:crosses val="autoZero"/>
        <c:crossBetween val="between"/>
      </c:valAx>
      <c:valAx>
        <c:axId val="1266980655"/>
        <c:scaling>
          <c:orientation val="minMax"/>
        </c:scaling>
        <c:delete val="0"/>
        <c:axPos val="r"/>
        <c:numFmt formatCode="_-* #,##0.0_-;\-* #,##0.0_-;_-* &quot;-&quot;_-;_-@_-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936817119"/>
        <c:crosses val="max"/>
        <c:crossBetween val="between"/>
      </c:valAx>
      <c:catAx>
        <c:axId val="936817119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266980655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28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gradFill>
        <a:gsLst>
          <a:gs pos="100000">
            <a:schemeClr val="dk1">
              <a:lumMod val="95000"/>
              <a:lumOff val="5000"/>
            </a:schemeClr>
          </a:gs>
          <a:gs pos="0">
            <a:schemeClr val="dk1">
              <a:lumMod val="75000"/>
              <a:lumOff val="25000"/>
            </a:schemeClr>
          </a:gs>
        </a:gsLst>
        <a:path path="circle">
          <a:fillToRect l="50000" t="50000" r="50000" b="50000"/>
        </a:path>
      </a:gradFill>
      <a:ln w="9525">
        <a:solidFill>
          <a:schemeClr val="dk1">
            <a:lumMod val="75000"/>
            <a:lumOff val="2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/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/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gradFill>
        <a:gsLst>
          <a:gs pos="100000">
            <a:schemeClr val="lt1">
              <a:lumMod val="85000"/>
            </a:schemeClr>
          </a:gs>
          <a:gs pos="0">
            <a:schemeClr val="lt1"/>
          </a:gs>
        </a:gsLst>
        <a:path path="circle">
          <a:fillToRect l="50000" t="50000" r="50000" b="50000"/>
        </a:path>
      </a:gradFill>
      <a:ln w="9525" cap="flat" cmpd="sng" algn="ctr">
        <a:solidFill>
          <a:schemeClr val="lt1"/>
        </a:solidFill>
        <a:round/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9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lt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lt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9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lt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lt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0.09155</cdr:x>
      <cdr:y>0.18605</cdr:y>
    </cdr:from>
    <cdr:to>
      <cdr:x>0.15141</cdr:x>
      <cdr:y>0.22719</cdr:y>
    </cdr:to>
    <cdr:sp macro="" textlink="">
      <cdr:nvSpPr>
        <cdr:cNvPr id="2" name="이중 물결 1">
          <a:extLst xmlns:a="http://schemas.openxmlformats.org/drawingml/2006/main">
            <a:ext uri="{FF2B5EF4-FFF2-40B4-BE49-F238E27FC236}">
              <a16:creationId xmlns:a16="http://schemas.microsoft.com/office/drawing/2014/main" id="{86439393-A2FE-4067-BCBF-E24FED252556}"/>
            </a:ext>
          </a:extLst>
        </cdr:cNvPr>
        <cdr:cNvSpPr/>
      </cdr:nvSpPr>
      <cdr:spPr>
        <a:xfrm xmlns:a="http://schemas.openxmlformats.org/drawingml/2006/main">
          <a:off x="990600" y="990601"/>
          <a:ext cx="647700" cy="219075"/>
        </a:xfrm>
        <a:prstGeom xmlns:a="http://schemas.openxmlformats.org/drawingml/2006/main" prst="doubleWave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ko-KR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625" cy="34026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21696" y="0"/>
            <a:ext cx="4302625" cy="34026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B43A2B-4BBC-487C-AEC9-61E8F82F9451}" type="datetimeFigureOut">
              <a:rPr lang="ko-KR" altLang="en-US" smtClean="0"/>
              <a:t>2024-12-17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6457410"/>
            <a:ext cx="4302625" cy="34026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21696" y="6457410"/>
            <a:ext cx="4302625" cy="34026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9633A2-076C-4E3B-916A-DDB9A9AEB6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34973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2799" y="0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6290F5-9983-4792-96D6-B81011F0AF32}" type="datetimeFigureOut">
              <a:rPr lang="ko-KR" altLang="en-US" smtClean="0"/>
              <a:t>2024-12-17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50900"/>
            <a:ext cx="4075112" cy="2292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2665" y="3271381"/>
            <a:ext cx="7941310" cy="267658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6456612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2799" y="6456612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A0474B-45F9-4188-A66B-1341874D6D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45070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31586BD-0F56-465E-90DD-4F7EB5C22C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D62D75AF-8D7E-477A-B06A-773B54B18A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22D08B3-A9A6-4CA5-94A5-60BE4193B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BE8F7-8EF6-4880-9F1A-6D10965A868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2024-12-17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25B2C64-F6D0-4564-A934-9F517F7C49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3881C62-2657-4643-9CC9-89D68799A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3BBB8-EBE5-4A2B-AB70-89540E1C96C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30316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C9BCD5E-CF2F-45CD-A1C5-FACE037AE6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6340CAA-7987-4F30-B10A-034CDBA23A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08DEE94-B9EB-437B-B87B-4D63439559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BE8F7-8EF6-4880-9F1A-6D10965A868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2024-12-17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0C7A974-A07A-49C2-B147-F6EC85053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94EDD24-940C-445F-B974-623173FA1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3BBB8-EBE5-4A2B-AB70-89540E1C96C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1306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955FC26-2554-4ACE-AD62-BF4C0D1507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35F7A203-776E-48E1-8F52-E0C0617239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22283AA-0163-40C4-BD15-4B5D9779A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BE8F7-8EF6-4880-9F1A-6D10965A868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2024-12-17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1A8905D-720A-4884-BF88-251296BD5C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91F5B7E-479B-4C2C-9C2F-FC3D3BAF2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3BBB8-EBE5-4A2B-AB70-89540E1C96C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34142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A78C707-FFC8-4A24-BA23-EF9EC4467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2160DF4-3AB1-42B3-8971-B823E5CB29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EB6BFC4C-B0FA-4F91-8D27-3D1AF4C2C7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62FAC31B-12B8-44B6-A9E9-8F967BCFB4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BE8F7-8EF6-4880-9F1A-6D10965A868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2024-12-17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5FFAD4C5-4E96-46C0-9033-3CF48A7223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F8F5A243-79AB-498E-9F6B-C0EA9EA192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3BBB8-EBE5-4A2B-AB70-89540E1C96C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3122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2839153-E8CD-49CF-A352-CE2C89DD0C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9D2D86D-B04B-4F6E-8B70-CEEE8EE74D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1ADF040F-70C5-4670-BDE4-017C92D5B3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002EE54B-8A53-409D-B09E-64BD2F952B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C2B72209-6EC7-4418-A78D-417AB466F5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8F99256C-B33C-4980-B58A-185F1B5080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BE8F7-8EF6-4880-9F1A-6D10965A868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2024-12-17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10D41821-F2CE-4C29-8132-70323EDD61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98C219DB-B597-4742-98CD-2CAE4BE50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3BBB8-EBE5-4A2B-AB70-89540E1C96C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64293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86D106D-5995-4C96-A34B-80776AE9EE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2FF2DA30-6E46-4781-A24E-22BEFDC936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BE8F7-8EF6-4880-9F1A-6D10965A868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2024-12-17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B6E6DFE5-8E83-400E-805F-69D1FE731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0DD16593-628A-472D-A9C3-C41BD8886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3BBB8-EBE5-4A2B-AB70-89540E1C96C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3689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49B1C4D2-3722-4C1D-B0E4-3ABC0DA4CA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BE8F7-8EF6-4880-9F1A-6D10965A868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2024-12-17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C3A393B7-AE11-4029-9D65-0BDEFB02D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DB9F3B94-79EC-477D-B625-FF12E8701F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3BBB8-EBE5-4A2B-AB70-89540E1C96C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35534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8D40AC1-6795-4CA4-8863-90C130E9FF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0AA3D37-5CDD-4F3C-8395-110B381166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2E09C48F-85AB-4E64-BEFA-3A18C6A9F9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B6C7D03F-6B67-4E51-B669-6A0E67E1E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BE8F7-8EF6-4880-9F1A-6D10965A868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2024-12-17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085481C9-7778-4E3B-A752-9007B5C85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E0C20EB4-E727-4E37-91E3-2D601E7FF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3BBB8-EBE5-4A2B-AB70-89540E1C96C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5697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50C0D57-3EBF-4D7D-9103-029D562A31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1925C662-F8E6-4896-9E6B-19D16B20995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57ED9F6B-4286-432D-A5CB-100E7F7765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CBAD39F7-71D8-4D10-B6E7-04E0D95EB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BE8F7-8EF6-4880-9F1A-6D10965A868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2024-12-17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043C73A8-E25B-4949-B956-80A5EC260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777CE8D1-E11F-4E87-B585-E1E5C94635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3BBB8-EBE5-4A2B-AB70-89540E1C96C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5511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098AADC-F389-4BCD-9E52-49B7E64907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1A3D60F-143D-47A7-90DD-8D2052D74E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8D2913F-34A8-4E19-BE54-298D842C8B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BE8F7-8EF6-4880-9F1A-6D10965A868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2024-12-17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86ADB15-0821-4678-8A84-0615C9618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E5E1647-A311-42C8-900F-03252A535E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3BBB8-EBE5-4A2B-AB70-89540E1C96C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24990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742E21EA-AC61-43C5-AA22-71763E0491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ED08377-D434-4883-933D-05403373BC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76BEFAE-52A5-4771-A24E-66D37EDBF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BE8F7-8EF6-4880-9F1A-6D10965A868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2024-12-17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7F5FDAD-E360-45AB-9254-5D5A1437A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879758A-1063-49CC-A47B-5A24925A9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3BBB8-EBE5-4A2B-AB70-89540E1C96C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07963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B5D4718-9C74-4703-91BF-9D0DCA76A4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37A77B05-161F-4879-AF9A-5494DF740A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D167A0B-6804-413E-BA92-E97A4BB447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F5178-EA5D-4D99-A2BC-F1725EA1756D}" type="datetimeFigureOut">
              <a:rPr lang="ko-KR" altLang="en-US" smtClean="0"/>
              <a:t>2024-12-17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A169F09-2397-4631-9701-709CE1043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C97EB2F-32F8-4E76-B91C-BF13E92F51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27CC0-69B9-4142-A9E6-868B02BEFE5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750587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E83A872-6F98-4975-A3D2-E55F570FC1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0A5C7C0-82CE-4020-9F7A-F352A1F503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AC3105D-444D-4B3A-A610-B1C589A8D3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F5178-EA5D-4D99-A2BC-F1725EA1756D}" type="datetimeFigureOut">
              <a:rPr lang="ko-KR" altLang="en-US" smtClean="0"/>
              <a:t>2024-12-17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A3635EA-9BE5-475A-8FB0-26A05A9EFD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2CA039A-C6A6-4A71-89B6-2061A1FA44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27CC0-69B9-4142-A9E6-868B02BEFE5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265932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D9691C2-C512-41DF-8711-61DD790A53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3B0E3FAC-0CAF-4C09-8D21-A0DD04F34E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1ECDD0A-DAB9-4C58-8DBE-3B56D6EFE0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F5178-EA5D-4D99-A2BC-F1725EA1756D}" type="datetimeFigureOut">
              <a:rPr lang="ko-KR" altLang="en-US" smtClean="0"/>
              <a:t>2024-12-17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6F49AE0-3DA6-45FE-A4A7-15B05724EC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8F7825F-F4F2-49C1-A582-1FD64D26D5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27CC0-69B9-4142-A9E6-868B02BEFE5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210300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22FD8A1-304D-411F-940D-CC13A7EB0A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4FE0BA7-B0D7-4936-A18E-62D66AEEDE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76070FD5-1B78-443D-8331-FC4F42D31C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87A13D6F-061B-411C-9611-B9C756C64E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F5178-EA5D-4D99-A2BC-F1725EA1756D}" type="datetimeFigureOut">
              <a:rPr lang="ko-KR" altLang="en-US" smtClean="0"/>
              <a:t>2024-12-17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0F0FDFA5-9754-410A-A8F6-178DDAD85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6EE434DA-AF13-4DCA-BD23-1A4E11CAAB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27CC0-69B9-4142-A9E6-868B02BEFE5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263506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BF04F9B-0117-4405-9A2F-55C0618F6B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25AF6F29-C6B9-4967-837A-3DF3BE051E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77C6F3EC-25C1-49C1-A353-AF97000A21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C6AF5C05-6B9D-4645-B858-59AF7523F8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FACB022A-E783-4057-9545-E1404D0A4D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D1AADFC2-B5C6-4422-A720-2C98E55317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F5178-EA5D-4D99-A2BC-F1725EA1756D}" type="datetimeFigureOut">
              <a:rPr lang="ko-KR" altLang="en-US" smtClean="0"/>
              <a:t>2024-12-17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BE2F222C-5456-4D75-BBA6-E680B39D16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BAD622D7-8833-4C66-B06C-242BF02E2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27CC0-69B9-4142-A9E6-868B02BEFE5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09871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3D0D54F-8A1E-4532-83DE-BECB2612D9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95899942-7646-4443-AE1E-3A84F7EA45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F5178-EA5D-4D99-A2BC-F1725EA1756D}" type="datetimeFigureOut">
              <a:rPr lang="ko-KR" altLang="en-US" smtClean="0"/>
              <a:t>2024-12-17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EEC5EB1B-0BF4-4BAF-BC89-43B96F40B8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1F88BCAF-58E7-4F77-B42F-0A8E0048A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27CC0-69B9-4142-A9E6-868B02BEFE5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749992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65236681-DF29-48F1-ACFB-1E39513217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F5178-EA5D-4D99-A2BC-F1725EA1756D}" type="datetimeFigureOut">
              <a:rPr lang="ko-KR" altLang="en-US" smtClean="0"/>
              <a:t>2024-12-17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053A2B34-699C-416A-B83F-55E1B0DF8A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79C1DF1-2B24-4A74-80B9-D06B903E1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27CC0-69B9-4142-A9E6-868B02BEFE5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83174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CB40E41-7F6B-4772-B133-2626067CEB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6AB475D-E976-4E7F-8D46-57DC8F852A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42C1B615-371C-41D9-83C0-DDC571AA16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B89F2ED-7C0B-4D0F-AE81-72416D8429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F5178-EA5D-4D99-A2BC-F1725EA1756D}" type="datetimeFigureOut">
              <a:rPr lang="ko-KR" altLang="en-US" smtClean="0"/>
              <a:t>2024-12-17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B8F4CE0-51CD-430E-AD08-864A1A7667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8A23879-0F89-49A2-9D52-1CFD0B817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27CC0-69B9-4142-A9E6-868B02BEFE5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952098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C099E48-7447-4031-B7E7-A8110C1CF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BC0B2598-6750-4050-B01C-83E92009B7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6CBEF8E4-0468-40F6-9803-E5CDEB41E1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625035E7-AC4D-4EAE-87BF-06D730102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F5178-EA5D-4D99-A2BC-F1725EA1756D}" type="datetimeFigureOut">
              <a:rPr lang="ko-KR" altLang="en-US" smtClean="0"/>
              <a:t>2024-12-17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60CAB20F-795F-48E8-A396-22BD027832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12371A8-B228-4D67-AAD8-D602AFC7F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27CC0-69B9-4142-A9E6-868B02BEFE5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1610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18CD687-3BBC-454F-A56A-943EA1944C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6209D8B-50AE-4E0A-BC97-EFA736022D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F2246E6-EA77-4CE9-933C-3E9EEFA5D1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F5178-EA5D-4D99-A2BC-F1725EA1756D}" type="datetimeFigureOut">
              <a:rPr lang="ko-KR" altLang="en-US" smtClean="0"/>
              <a:t>2024-12-17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4914864-E3FF-431F-B023-D76EA91F1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B2405A6-4F55-445B-8E5F-D74EBEB847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27CC0-69B9-4142-A9E6-868B02BEFE5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20821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28EDF6DC-2ED9-40E1-95E2-6D97F94853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02F2F762-0A25-4BB1-B289-E317B87702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D285B3B-BAD6-4E37-9B60-AA275F3D60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F5178-EA5D-4D99-A2BC-F1725EA1756D}" type="datetimeFigureOut">
              <a:rPr lang="ko-KR" altLang="en-US" smtClean="0"/>
              <a:t>2024-12-17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6318EE0-D8CE-410E-9817-6A02C15F1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E7D4A49-E224-4468-B400-49F38E44D3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27CC0-69B9-4142-A9E6-868B02BEFE5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62273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7718C337-9B27-40D3-A9B2-4005EE7EA8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B69189F-28A1-4057-8CE9-3B76810BF9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5F256D8-7BB6-49E2-954E-EF9E05DBF8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6BE8F7-8EF6-4880-9F1A-6D10965A868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2024-12-17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B38B22D-A8A6-4CDF-89EF-E670765EC8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EBBC4C3-52FC-436A-A3AE-F6A5F52B66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A3BBB8-EBE5-4A2B-AB70-89540E1C96C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73449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223A2C81-6950-491D-837D-C1121110F1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6CBBFA6A-1CDA-48C1-BF9C-ED51BCDFC5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00E9697-51C0-4536-8B0B-E342BB697E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CF5178-EA5D-4D99-A2BC-F1725EA1756D}" type="datetimeFigureOut">
              <a:rPr lang="ko-KR" altLang="en-US" smtClean="0"/>
              <a:t>2024-12-17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3ED74C9-CACC-4CB0-B9C2-6F8F1430ED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D61E09B-4BAB-4BD2-B4C2-56EEC19223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B27CC0-69B9-4142-A9E6-868B02BEFE5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72393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D5E5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BB37AEA8-FD46-046F-9720-919DD6B18DD6}"/>
              </a:ext>
            </a:extLst>
          </p:cNvPr>
          <p:cNvSpPr/>
          <p:nvPr/>
        </p:nvSpPr>
        <p:spPr>
          <a:xfrm>
            <a:off x="0" y="4676774"/>
            <a:ext cx="12192000" cy="2181225"/>
          </a:xfrm>
          <a:prstGeom prst="rect">
            <a:avLst/>
          </a:prstGeom>
          <a:solidFill>
            <a:schemeClr val="tx1"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" name="사다리꼴 6">
            <a:extLst>
              <a:ext uri="{FF2B5EF4-FFF2-40B4-BE49-F238E27FC236}">
                <a16:creationId xmlns:a16="http://schemas.microsoft.com/office/drawing/2014/main" id="{A2AB432A-B875-E6D5-B04E-04B71E2E675A}"/>
              </a:ext>
            </a:extLst>
          </p:cNvPr>
          <p:cNvSpPr/>
          <p:nvPr/>
        </p:nvSpPr>
        <p:spPr>
          <a:xfrm>
            <a:off x="-673100" y="4989849"/>
            <a:ext cx="13547723" cy="1484861"/>
          </a:xfrm>
          <a:prstGeom prst="trapezoid">
            <a:avLst>
              <a:gd name="adj" fmla="val 91592"/>
            </a:avLst>
          </a:prstGeom>
          <a:solidFill>
            <a:schemeClr val="bg1"/>
          </a:solidFill>
          <a:ln>
            <a:noFill/>
          </a:ln>
          <a:effectLst>
            <a:outerShdw dist="38100" dir="16200000" rotWithShape="0">
              <a:srgbClr val="1C305B">
                <a:alpha val="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1" name="자유형: 도형 10">
            <a:extLst>
              <a:ext uri="{FF2B5EF4-FFF2-40B4-BE49-F238E27FC236}">
                <a16:creationId xmlns:a16="http://schemas.microsoft.com/office/drawing/2014/main" id="{D95DCEDC-FC9B-31E2-22CE-6ACCB890F916}"/>
              </a:ext>
            </a:extLst>
          </p:cNvPr>
          <p:cNvSpPr/>
          <p:nvPr/>
        </p:nvSpPr>
        <p:spPr>
          <a:xfrm>
            <a:off x="202668" y="894945"/>
            <a:ext cx="11773505" cy="5466327"/>
          </a:xfrm>
          <a:custGeom>
            <a:avLst/>
            <a:gdLst>
              <a:gd name="connsiteX0" fmla="*/ 579323 w 11773505"/>
              <a:gd name="connsiteY0" fmla="*/ 0 h 6361271"/>
              <a:gd name="connsiteX1" fmla="*/ 11196474 w 11773505"/>
              <a:gd name="connsiteY1" fmla="*/ 0 h 6361271"/>
              <a:gd name="connsiteX2" fmla="*/ 11189059 w 11773505"/>
              <a:gd name="connsiteY2" fmla="*/ 207532 h 6361271"/>
              <a:gd name="connsiteX3" fmla="*/ 11773505 w 11773505"/>
              <a:gd name="connsiteY3" fmla="*/ 6361271 h 6361271"/>
              <a:gd name="connsiteX4" fmla="*/ 0 w 11773505"/>
              <a:gd name="connsiteY4" fmla="*/ 6361271 h 6361271"/>
              <a:gd name="connsiteX5" fmla="*/ 579752 w 11773505"/>
              <a:gd name="connsiteY5" fmla="*/ 16098 h 6361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773505" h="6361271">
                <a:moveTo>
                  <a:pt x="579323" y="0"/>
                </a:moveTo>
                <a:lnTo>
                  <a:pt x="11196474" y="0"/>
                </a:lnTo>
                <a:lnTo>
                  <a:pt x="11189059" y="207532"/>
                </a:lnTo>
                <a:cubicBezTo>
                  <a:pt x="11108155" y="2331550"/>
                  <a:pt x="10854653" y="5758517"/>
                  <a:pt x="11773505" y="6361271"/>
                </a:cubicBezTo>
                <a:lnTo>
                  <a:pt x="0" y="6361271"/>
                </a:lnTo>
                <a:cubicBezTo>
                  <a:pt x="776922" y="6136276"/>
                  <a:pt x="640930" y="2260717"/>
                  <a:pt x="579752" y="16098"/>
                </a:cubicBezTo>
                <a:close/>
              </a:path>
            </a:pathLst>
          </a:custGeom>
          <a:gradFill>
            <a:gsLst>
              <a:gs pos="62000">
                <a:schemeClr val="bg1"/>
              </a:gs>
              <a:gs pos="90000">
                <a:schemeClr val="bg1"/>
              </a:gs>
            </a:gsLst>
            <a:lin ang="5400000" scaled="1"/>
          </a:gradFill>
          <a:ln>
            <a:noFill/>
          </a:ln>
          <a:effectLst>
            <a:outerShdw blurRad="3556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108000" rtlCol="0" anchor="t">
            <a:no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4800" b="0" i="0" u="none" strike="noStrike" kern="0" cap="none" spc="0" normalizeH="0" baseline="0" noProof="0" dirty="0">
                <a:ln w="9525">
                  <a:noFill/>
                </a:ln>
                <a:solidFill>
                  <a:srgbClr val="4C4843"/>
                </a:solidFill>
                <a:effectLst/>
                <a:uLnTx/>
                <a:uFillTx/>
                <a:latin typeface="HY견명조" panose="02030600000101010101" pitchFamily="18" charset="-127"/>
                <a:ea typeface="HY견명조" panose="02030600000101010101" pitchFamily="18" charset="-127"/>
                <a:cs typeface="+mn-cs"/>
              </a:rPr>
              <a:t>5</a:t>
            </a:r>
            <a:r>
              <a:rPr kumimoji="0" lang="ko-KR" altLang="en-US" sz="4800" b="0" i="0" u="none" strike="noStrike" kern="0" cap="none" spc="0" normalizeH="0" baseline="0" noProof="0" dirty="0" err="1">
                <a:ln w="9525">
                  <a:noFill/>
                </a:ln>
                <a:solidFill>
                  <a:srgbClr val="4C4843"/>
                </a:solidFill>
                <a:effectLst/>
                <a:uLnTx/>
                <a:uFillTx/>
                <a:latin typeface="HY견명조" panose="02030600000101010101" pitchFamily="18" charset="-127"/>
                <a:ea typeface="HY견명조" panose="02030600000101010101" pitchFamily="18" charset="-127"/>
                <a:cs typeface="+mn-cs"/>
              </a:rPr>
              <a:t>분발언</a:t>
            </a:r>
            <a:endParaRPr kumimoji="0" lang="en-US" altLang="ko-KR" sz="4800" b="0" i="0" u="none" strike="noStrike" kern="0" cap="none" spc="0" normalizeH="0" baseline="0" noProof="0" dirty="0">
              <a:ln w="9525">
                <a:noFill/>
              </a:ln>
              <a:solidFill>
                <a:srgbClr val="4C4843"/>
              </a:solidFill>
              <a:effectLst/>
              <a:uLnTx/>
              <a:uFillTx/>
              <a:latin typeface="HY견명조" panose="02030600000101010101" pitchFamily="18" charset="-127"/>
              <a:ea typeface="HY견명조" panose="02030600000101010101" pitchFamily="18" charset="-127"/>
              <a:cs typeface="+mn-cs"/>
            </a:endParaRPr>
          </a:p>
        </p:txBody>
      </p: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6D62B422-C60A-3D0C-8A01-FBEFE74B9DAE}"/>
              </a:ext>
            </a:extLst>
          </p:cNvPr>
          <p:cNvGrpSpPr/>
          <p:nvPr/>
        </p:nvGrpSpPr>
        <p:grpSpPr>
          <a:xfrm>
            <a:off x="-673099" y="5519868"/>
            <a:ext cx="13547723" cy="1040563"/>
            <a:chOff x="-673099" y="5519868"/>
            <a:chExt cx="13547723" cy="1040563"/>
          </a:xfrm>
          <a:solidFill>
            <a:srgbClr val="E6E4DF"/>
          </a:solidFill>
        </p:grpSpPr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AB5E7E70-4F67-9913-5965-4E9EC7F879A7}"/>
                </a:ext>
              </a:extLst>
            </p:cNvPr>
            <p:cNvSpPr/>
            <p:nvPr/>
          </p:nvSpPr>
          <p:spPr>
            <a:xfrm>
              <a:off x="-673099" y="6474710"/>
              <a:ext cx="13547723" cy="85721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13" name="이등변 삼각형 12">
              <a:extLst>
                <a:ext uri="{FF2B5EF4-FFF2-40B4-BE49-F238E27FC236}">
                  <a16:creationId xmlns:a16="http://schemas.microsoft.com/office/drawing/2014/main" id="{0B81FBFC-B028-99DB-059D-5965A106A1B2}"/>
                </a:ext>
              </a:extLst>
            </p:cNvPr>
            <p:cNvSpPr/>
            <p:nvPr/>
          </p:nvSpPr>
          <p:spPr>
            <a:xfrm flipH="1">
              <a:off x="9276005" y="5519868"/>
              <a:ext cx="3564595" cy="972987"/>
            </a:xfrm>
            <a:prstGeom prst="triangle">
              <a:avLst>
                <a:gd name="adj" fmla="val 24331"/>
              </a:avLst>
            </a:prstGeom>
            <a:grpFill/>
            <a:ln>
              <a:noFill/>
            </a:ln>
            <a:effectLst>
              <a:outerShdw dist="25400" dir="18900000" algn="bl" rotWithShape="0">
                <a:srgbClr val="1C305B">
                  <a:alpha val="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10" name="이등변 삼각형 9">
              <a:extLst>
                <a:ext uri="{FF2B5EF4-FFF2-40B4-BE49-F238E27FC236}">
                  <a16:creationId xmlns:a16="http://schemas.microsoft.com/office/drawing/2014/main" id="{C2D64185-D1BA-1B36-7753-AE955C8208FE}"/>
                </a:ext>
              </a:extLst>
            </p:cNvPr>
            <p:cNvSpPr/>
            <p:nvPr/>
          </p:nvSpPr>
          <p:spPr>
            <a:xfrm>
              <a:off x="-661760" y="5519868"/>
              <a:ext cx="3564595" cy="972987"/>
            </a:xfrm>
            <a:prstGeom prst="triangle">
              <a:avLst>
                <a:gd name="adj" fmla="val 24331"/>
              </a:avLst>
            </a:prstGeom>
            <a:grpFill/>
            <a:ln>
              <a:noFill/>
            </a:ln>
            <a:effectLst>
              <a:outerShdw dist="25400" dir="18900000" algn="bl" rotWithShape="0">
                <a:srgbClr val="1C305B">
                  <a:alpha val="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AC65E40E-6AE3-4152-9831-7B5A83C396BD}"/>
              </a:ext>
            </a:extLst>
          </p:cNvPr>
          <p:cNvSpPr txBox="1"/>
          <p:nvPr/>
        </p:nvSpPr>
        <p:spPr>
          <a:xfrm>
            <a:off x="710118" y="496728"/>
            <a:ext cx="49416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>
                <a:solidFill>
                  <a:schemeClr val="bg1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제</a:t>
            </a:r>
            <a:r>
              <a:rPr lang="en-US" altLang="ko-KR" sz="1600" dirty="0">
                <a:solidFill>
                  <a:schemeClr val="bg1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253</a:t>
            </a:r>
            <a:r>
              <a:rPr lang="ko-KR" altLang="en-US" sz="1600" dirty="0">
                <a:solidFill>
                  <a:schemeClr val="bg1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회 아산시의회 제</a:t>
            </a:r>
            <a:r>
              <a:rPr lang="en-US" altLang="ko-KR" sz="1600" dirty="0">
                <a:solidFill>
                  <a:schemeClr val="bg1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2</a:t>
            </a:r>
            <a:r>
              <a:rPr lang="ko-KR" altLang="en-US" sz="1600" dirty="0">
                <a:solidFill>
                  <a:schemeClr val="bg1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차 </a:t>
            </a:r>
            <a:r>
              <a:rPr lang="ko-KR" altLang="en-US" sz="1600" dirty="0" err="1">
                <a:solidFill>
                  <a:schemeClr val="bg1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정례회</a:t>
            </a:r>
            <a:r>
              <a:rPr lang="ko-KR" altLang="en-US" sz="1600" dirty="0">
                <a:solidFill>
                  <a:schemeClr val="bg1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 제</a:t>
            </a:r>
            <a:r>
              <a:rPr lang="en-US" altLang="ko-KR" sz="1600" dirty="0">
                <a:solidFill>
                  <a:schemeClr val="bg1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3</a:t>
            </a:r>
            <a:r>
              <a:rPr lang="ko-KR" altLang="en-US" sz="1600" dirty="0">
                <a:solidFill>
                  <a:schemeClr val="bg1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차 본회의</a:t>
            </a: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EA704A7C-37B7-4D30-AE31-DF39C4A8894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3559" y="140962"/>
            <a:ext cx="644881" cy="631516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433C0891-21FF-4357-8665-00700F7E0140}"/>
              </a:ext>
            </a:extLst>
          </p:cNvPr>
          <p:cNvSpPr txBox="1"/>
          <p:nvPr/>
        </p:nvSpPr>
        <p:spPr>
          <a:xfrm>
            <a:off x="8351361" y="496728"/>
            <a:ext cx="31031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600" dirty="0">
                <a:solidFill>
                  <a:schemeClr val="bg1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2024</a:t>
            </a:r>
            <a:r>
              <a:rPr lang="ko-KR" altLang="en-US" sz="1600" dirty="0">
                <a:solidFill>
                  <a:schemeClr val="bg1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년 </a:t>
            </a:r>
            <a:r>
              <a:rPr lang="en-US" altLang="ko-KR" sz="1600" dirty="0">
                <a:solidFill>
                  <a:schemeClr val="bg1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12</a:t>
            </a:r>
            <a:r>
              <a:rPr lang="ko-KR" altLang="en-US" sz="1600" dirty="0">
                <a:solidFill>
                  <a:schemeClr val="bg1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월 </a:t>
            </a:r>
            <a:r>
              <a:rPr lang="en-US" altLang="ko-KR" sz="1600" dirty="0">
                <a:solidFill>
                  <a:schemeClr val="bg1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17</a:t>
            </a:r>
            <a:r>
              <a:rPr lang="ko-KR" altLang="en-US" sz="1600" dirty="0">
                <a:solidFill>
                  <a:schemeClr val="bg1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일</a:t>
            </a:r>
            <a:r>
              <a:rPr lang="en-US" altLang="ko-KR" sz="1600" dirty="0">
                <a:solidFill>
                  <a:schemeClr val="bg1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(</a:t>
            </a:r>
            <a:r>
              <a:rPr lang="ko-KR" altLang="en-US" sz="1600" dirty="0">
                <a:solidFill>
                  <a:schemeClr val="bg1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화</a:t>
            </a:r>
            <a:r>
              <a:rPr lang="en-US" altLang="ko-KR" sz="1600" dirty="0">
                <a:solidFill>
                  <a:schemeClr val="bg1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)</a:t>
            </a:r>
            <a:r>
              <a:rPr lang="ko-KR" altLang="en-US" sz="1600" dirty="0">
                <a:solidFill>
                  <a:schemeClr val="bg1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 </a:t>
            </a:r>
            <a:r>
              <a:rPr lang="en-US" altLang="ko-KR" sz="1600" dirty="0">
                <a:solidFill>
                  <a:schemeClr val="bg1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10:00</a:t>
            </a:r>
            <a:endParaRPr lang="ko-KR" altLang="en-US" sz="1600" dirty="0">
              <a:solidFill>
                <a:schemeClr val="bg1"/>
              </a:solidFill>
              <a:latin typeface="에스코어 드림 4 Regular" panose="020B0503030302020204" pitchFamily="34" charset="-127"/>
              <a:ea typeface="에스코어 드림 4 Regular" panose="020B0503030302020204" pitchFamily="34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E607F62-8209-4BD5-BED4-AA4390BA2B67}"/>
              </a:ext>
            </a:extLst>
          </p:cNvPr>
          <p:cNvSpPr txBox="1"/>
          <p:nvPr/>
        </p:nvSpPr>
        <p:spPr>
          <a:xfrm>
            <a:off x="1662082" y="2257339"/>
            <a:ext cx="8654013" cy="2016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4C4843"/>
                </a:solidFill>
                <a:effectLst/>
                <a:uLnTx/>
                <a:uFillTx/>
                <a:latin typeface="나눔고딕" panose="020D0604000000000000" pitchFamily="50" charset="-127"/>
                <a:ea typeface="나눔고딕" panose="020D0604000000000000" pitchFamily="50" charset="-127"/>
                <a:cs typeface="+mn-cs"/>
              </a:rPr>
              <a:t>□ </a:t>
            </a:r>
            <a:r>
              <a:rPr lang="ko-KR" altLang="en-US" sz="4000" b="1" dirty="0">
                <a:solidFill>
                  <a:srgbClr val="4C484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안정근</a:t>
            </a:r>
            <a:r>
              <a:rPr kumimoji="0" lang="en-US" altLang="ko-KR" sz="4000" b="1" i="0" u="none" strike="noStrike" kern="1200" cap="none" spc="0" normalizeH="0" baseline="0" noProof="0" dirty="0">
                <a:ln>
                  <a:noFill/>
                </a:ln>
                <a:solidFill>
                  <a:srgbClr val="4C4843"/>
                </a:solidFill>
                <a:effectLst/>
                <a:uLnTx/>
                <a:uFillTx/>
                <a:latin typeface="나눔고딕" panose="020D0604000000000000" pitchFamily="50" charset="-127"/>
                <a:ea typeface="나눔고딕" panose="020D0604000000000000" pitchFamily="50" charset="-127"/>
                <a:cs typeface="+mn-cs"/>
              </a:rPr>
              <a:t> </a:t>
            </a:r>
            <a:r>
              <a:rPr kumimoji="0" lang="ko-KR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4C4843"/>
                </a:solidFill>
                <a:effectLst/>
                <a:uLnTx/>
                <a:uFillTx/>
                <a:latin typeface="나눔고딕" panose="020D0604000000000000" pitchFamily="50" charset="-127"/>
                <a:ea typeface="나눔고딕" panose="020D0604000000000000" pitchFamily="50" charset="-127"/>
                <a:cs typeface="+mn-cs"/>
              </a:rPr>
              <a:t>의원</a:t>
            </a:r>
            <a:endParaRPr kumimoji="0" lang="en-US" altLang="ko-KR" sz="4000" b="1" i="0" u="none" strike="noStrike" kern="1200" cap="none" spc="0" normalizeH="0" baseline="0" noProof="0" dirty="0">
              <a:ln>
                <a:noFill/>
              </a:ln>
              <a:solidFill>
                <a:srgbClr val="4C4843"/>
              </a:solidFill>
              <a:effectLst/>
              <a:uLnTx/>
              <a:uFillTx/>
              <a:latin typeface="나눔고딕" panose="020D0604000000000000" pitchFamily="50" charset="-127"/>
              <a:ea typeface="나눔고딕" panose="020D0604000000000000" pitchFamily="50" charset="-127"/>
              <a:cs typeface="+mn-cs"/>
            </a:endParaRPr>
          </a:p>
          <a:p>
            <a:pPr fontAlgn="base">
              <a:lnSpc>
                <a:spcPct val="150000"/>
              </a:lnSpc>
            </a:pPr>
            <a:r>
              <a:rPr kumimoji="0" lang="en-US" altLang="ko-KR" sz="3400" b="1" i="0" u="none" strike="noStrike" kern="1200" cap="none" spc="0" normalizeH="0" baseline="0" noProof="0" dirty="0">
                <a:ln>
                  <a:noFill/>
                </a:ln>
                <a:solidFill>
                  <a:srgbClr val="4C4843"/>
                </a:solidFill>
                <a:effectLst/>
                <a:uLnTx/>
                <a:uFillTx/>
                <a:latin typeface="나눔고딕" panose="020D0604000000000000" pitchFamily="50" charset="-127"/>
                <a:ea typeface="나눔고딕" panose="020D0604000000000000" pitchFamily="50" charset="-127"/>
                <a:cs typeface="+mn-cs"/>
              </a:rPr>
              <a:t>  - </a:t>
            </a:r>
            <a:r>
              <a:rPr lang="ko-KR" altLang="en-US" sz="3200" b="1" dirty="0">
                <a:solidFill>
                  <a:srgbClr val="4C4843"/>
                </a:solidFill>
                <a:ea typeface="나눔고딕" panose="020D0604000000000000" pitchFamily="50" charset="-127"/>
              </a:rPr>
              <a:t>공동주택 지원 확대 제안</a:t>
            </a:r>
            <a:endParaRPr lang="ko-KR" altLang="en-US" sz="3200" dirty="0">
              <a:solidFill>
                <a:srgbClr val="4C4843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565432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1C6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>
            <a:extLst>
              <a:ext uri="{FF2B5EF4-FFF2-40B4-BE49-F238E27FC236}">
                <a16:creationId xmlns:a16="http://schemas.microsoft.com/office/drawing/2014/main" id="{8A47EC21-B0E7-41E9-A316-8791FAADD044}"/>
              </a:ext>
            </a:extLst>
          </p:cNvPr>
          <p:cNvSpPr/>
          <p:nvPr/>
        </p:nvSpPr>
        <p:spPr>
          <a:xfrm>
            <a:off x="469900" y="1123376"/>
            <a:ext cx="11226800" cy="5339509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C6B889D-6283-4B7F-8672-D8F2209C56F5}"/>
              </a:ext>
            </a:extLst>
          </p:cNvPr>
          <p:cNvSpPr txBox="1"/>
          <p:nvPr/>
        </p:nvSpPr>
        <p:spPr>
          <a:xfrm>
            <a:off x="469900" y="260991"/>
            <a:ext cx="82975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여기어때 잘난체" panose="020B0600000101010101" pitchFamily="50" charset="-127"/>
                <a:ea typeface="여기어때 잘난체" panose="020B0600000101010101" pitchFamily="50" charset="-127"/>
                <a:cs typeface="+mn-cs"/>
              </a:rPr>
              <a:t>아산시 주택수 및 가구수 현황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47CDA158-262E-42FD-AA77-C1865724B3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510601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1025" name="_x598353968" descr="EMB00001f88008a">
            <a:extLst>
              <a:ext uri="{FF2B5EF4-FFF2-40B4-BE49-F238E27FC236}">
                <a16:creationId xmlns:a16="http://schemas.microsoft.com/office/drawing/2014/main" id="{04FB378B-FAA0-4072-AE02-049D971DCD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335" y="1132340"/>
            <a:ext cx="11201400" cy="5330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78782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>
            <a:extLst>
              <a:ext uri="{FF2B5EF4-FFF2-40B4-BE49-F238E27FC236}">
                <a16:creationId xmlns:a16="http://schemas.microsoft.com/office/drawing/2014/main" id="{8A47EC21-B0E7-41E9-A316-8791FAADD044}"/>
              </a:ext>
            </a:extLst>
          </p:cNvPr>
          <p:cNvSpPr/>
          <p:nvPr/>
        </p:nvSpPr>
        <p:spPr>
          <a:xfrm>
            <a:off x="469900" y="1123376"/>
            <a:ext cx="11226800" cy="5339509"/>
          </a:xfrm>
          <a:prstGeom prst="rect">
            <a:avLst/>
          </a:prstGeom>
          <a:noFill/>
          <a:ln w="28575">
            <a:solidFill>
              <a:srgbClr val="A3BC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022C3C8-D39B-42DF-8353-40B2E9E79A6B}"/>
              </a:ext>
            </a:extLst>
          </p:cNvPr>
          <p:cNvSpPr txBox="1"/>
          <p:nvPr/>
        </p:nvSpPr>
        <p:spPr>
          <a:xfrm>
            <a:off x="10030363" y="709808"/>
            <a:ext cx="17171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(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단위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: % / 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천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 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원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)</a:t>
            </a:r>
            <a:endParaRPr kumimoji="0" lang="ko-KR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에스코어 드림 4 Regular" panose="020B0503030302020204" pitchFamily="34" charset="-127"/>
              <a:ea typeface="에스코어 드림 4 Regular" panose="020B0503030302020204" pitchFamily="34" charset="-127"/>
              <a:cs typeface="+mn-cs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F39BA547-65D8-4BEC-9808-54EEFEC5BE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299" y="691877"/>
            <a:ext cx="22315628" cy="549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3069F39-B3DA-4016-B7D4-D64897962175}"/>
              </a:ext>
            </a:extLst>
          </p:cNvPr>
          <p:cNvSpPr txBox="1"/>
          <p:nvPr/>
        </p:nvSpPr>
        <p:spPr>
          <a:xfrm>
            <a:off x="469900" y="260991"/>
            <a:ext cx="82975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여기어때 잘난체" panose="020B0600000101010101" pitchFamily="50" charset="-127"/>
                <a:ea typeface="여기어때 잘난체" panose="020B0600000101010101" pitchFamily="50" charset="-127"/>
                <a:cs typeface="+mn-cs"/>
              </a:rPr>
              <a:t>최근 </a:t>
            </a:r>
            <a:r>
              <a:rPr kumimoji="0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여기어때 잘난체" panose="020B0600000101010101" pitchFamily="50" charset="-127"/>
                <a:ea typeface="여기어때 잘난체" panose="020B0600000101010101" pitchFamily="50" charset="-127"/>
                <a:cs typeface="+mn-cs"/>
              </a:rPr>
              <a:t>2</a:t>
            </a:r>
            <a:r>
              <a:rPr kumimoji="0" lang="ko-KR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여기어때 잘난체" panose="020B0600000101010101" pitchFamily="50" charset="-127"/>
                <a:ea typeface="여기어때 잘난체" panose="020B0600000101010101" pitchFamily="50" charset="-127"/>
                <a:cs typeface="+mn-cs"/>
              </a:rPr>
              <a:t>년 재산세 부과 내역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39FDC8E-F9D3-461C-9659-061B100204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6334" y="675141"/>
            <a:ext cx="22333490" cy="5665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9696B8BB-15E2-4DC5-8C27-A56FF2A7A9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299" y="67733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graphicFrame>
        <p:nvGraphicFramePr>
          <p:cNvPr id="11" name="차트 10">
            <a:extLst>
              <a:ext uri="{FF2B5EF4-FFF2-40B4-BE49-F238E27FC236}">
                <a16:creationId xmlns:a16="http://schemas.microsoft.com/office/drawing/2014/main" id="{3D6D058E-D1C1-46DD-AE70-70C8AF9112AF}"/>
              </a:ext>
            </a:extLst>
          </p:cNvPr>
          <p:cNvGraphicFramePr>
            <a:graphicFrameLocks/>
          </p:cNvGraphicFramePr>
          <p:nvPr/>
        </p:nvGraphicFramePr>
        <p:xfrm>
          <a:off x="482600" y="1125573"/>
          <a:ext cx="11223065" cy="5337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010826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>
            <a:extLst>
              <a:ext uri="{FF2B5EF4-FFF2-40B4-BE49-F238E27FC236}">
                <a16:creationId xmlns:a16="http://schemas.microsoft.com/office/drawing/2014/main" id="{8A47EC21-B0E7-41E9-A316-8791FAADD044}"/>
              </a:ext>
            </a:extLst>
          </p:cNvPr>
          <p:cNvSpPr/>
          <p:nvPr/>
        </p:nvSpPr>
        <p:spPr>
          <a:xfrm>
            <a:off x="469900" y="1123376"/>
            <a:ext cx="11226800" cy="5339509"/>
          </a:xfrm>
          <a:prstGeom prst="rect">
            <a:avLst/>
          </a:prstGeom>
          <a:noFill/>
          <a:ln w="28575">
            <a:solidFill>
              <a:srgbClr val="A3BC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F39BA547-65D8-4BEC-9808-54EEFEC5BE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299" y="691877"/>
            <a:ext cx="22315628" cy="549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1940075-9AA9-4947-BBAC-2705A8A7C7A2}"/>
              </a:ext>
            </a:extLst>
          </p:cNvPr>
          <p:cNvSpPr txBox="1"/>
          <p:nvPr/>
        </p:nvSpPr>
        <p:spPr>
          <a:xfrm>
            <a:off x="469900" y="260991"/>
            <a:ext cx="82975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여기어때 잘난체" panose="020B0600000101010101" pitchFamily="50" charset="-127"/>
                <a:ea typeface="여기어때 잘난체" panose="020B0600000101010101" pitchFamily="50" charset="-127"/>
                <a:cs typeface="+mn-cs"/>
              </a:rPr>
              <a:t>시군별</a:t>
            </a:r>
            <a:r>
              <a:rPr kumimoji="0" lang="ko-KR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여기어때 잘난체" panose="020B0600000101010101" pitchFamily="50" charset="-127"/>
                <a:ea typeface="여기어때 잘난체" panose="020B0600000101010101" pitchFamily="50" charset="-127"/>
                <a:cs typeface="+mn-cs"/>
              </a:rPr>
              <a:t> 공동주택 지원 예산 현황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5577643-4FD9-4DE5-BC85-C276D33E0CF3}"/>
              </a:ext>
            </a:extLst>
          </p:cNvPr>
          <p:cNvSpPr txBox="1"/>
          <p:nvPr/>
        </p:nvSpPr>
        <p:spPr>
          <a:xfrm>
            <a:off x="9996700" y="709808"/>
            <a:ext cx="17508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(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단위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: 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명 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/ 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천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 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원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)</a:t>
            </a:r>
            <a:endParaRPr kumimoji="0" lang="ko-KR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에스코어 드림 4 Regular" panose="020B0503030302020204" pitchFamily="34" charset="-127"/>
              <a:ea typeface="에스코어 드림 4 Regular" panose="020B0503030302020204" pitchFamily="34" charset="-127"/>
              <a:cs typeface="+mn-cs"/>
            </a:endParaRPr>
          </a:p>
        </p:txBody>
      </p:sp>
      <p:graphicFrame>
        <p:nvGraphicFramePr>
          <p:cNvPr id="10" name="차트 9">
            <a:extLst>
              <a:ext uri="{FF2B5EF4-FFF2-40B4-BE49-F238E27FC236}">
                <a16:creationId xmlns:a16="http://schemas.microsoft.com/office/drawing/2014/main" id="{5FBFD60C-3A5F-4824-BAD3-EB35103C6486}"/>
              </a:ext>
            </a:extLst>
          </p:cNvPr>
          <p:cNvGraphicFramePr>
            <a:graphicFrameLocks/>
          </p:cNvGraphicFramePr>
          <p:nvPr/>
        </p:nvGraphicFramePr>
        <p:xfrm>
          <a:off x="469900" y="1132341"/>
          <a:ext cx="11226800" cy="53244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429078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>
            <a:extLst>
              <a:ext uri="{FF2B5EF4-FFF2-40B4-BE49-F238E27FC236}">
                <a16:creationId xmlns:a16="http://schemas.microsoft.com/office/drawing/2014/main" id="{8A47EC21-B0E7-41E9-A316-8791FAADD044}"/>
              </a:ext>
            </a:extLst>
          </p:cNvPr>
          <p:cNvSpPr/>
          <p:nvPr/>
        </p:nvSpPr>
        <p:spPr>
          <a:xfrm>
            <a:off x="469900" y="1123376"/>
            <a:ext cx="11226800" cy="5339509"/>
          </a:xfrm>
          <a:prstGeom prst="rect">
            <a:avLst/>
          </a:prstGeom>
          <a:noFill/>
          <a:ln w="28575">
            <a:solidFill>
              <a:srgbClr val="A3BC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022C3C8-D39B-42DF-8353-40B2E9E79A6B}"/>
              </a:ext>
            </a:extLst>
          </p:cNvPr>
          <p:cNvSpPr txBox="1"/>
          <p:nvPr/>
        </p:nvSpPr>
        <p:spPr>
          <a:xfrm>
            <a:off x="9599155" y="709808"/>
            <a:ext cx="21483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(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단위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: 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호 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/ % / 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천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 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원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)</a:t>
            </a:r>
            <a:endParaRPr kumimoji="0" lang="ko-KR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에스코어 드림 4 Regular" panose="020B0503030302020204" pitchFamily="34" charset="-127"/>
              <a:ea typeface="에스코어 드림 4 Regular" panose="020B0503030302020204" pitchFamily="34" charset="-127"/>
              <a:cs typeface="+mn-cs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F39BA547-65D8-4BEC-9808-54EEFEC5BE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299" y="691877"/>
            <a:ext cx="22315628" cy="549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3069F39-B3DA-4016-B7D4-D64897962175}"/>
              </a:ext>
            </a:extLst>
          </p:cNvPr>
          <p:cNvSpPr txBox="1"/>
          <p:nvPr/>
        </p:nvSpPr>
        <p:spPr>
          <a:xfrm>
            <a:off x="469900" y="260991"/>
            <a:ext cx="82975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여기어때 잘난체" panose="020B0600000101010101" pitchFamily="50" charset="-127"/>
                <a:ea typeface="여기어때 잘난체" panose="020B0600000101010101" pitchFamily="50" charset="-127"/>
                <a:cs typeface="+mn-cs"/>
              </a:rPr>
              <a:t>아산</a:t>
            </a:r>
            <a:r>
              <a:rPr kumimoji="0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여기어때 잘난체" panose="020B0600000101010101" pitchFamily="50" charset="-127"/>
                <a:ea typeface="여기어때 잘난체" panose="020B0600000101010101" pitchFamily="50" charset="-127"/>
                <a:cs typeface="+mn-cs"/>
              </a:rPr>
              <a:t>, </a:t>
            </a:r>
            <a:r>
              <a:rPr kumimoji="0" lang="ko-KR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여기어때 잘난체" panose="020B0600000101010101" pitchFamily="50" charset="-127"/>
                <a:ea typeface="여기어때 잘난체" panose="020B0600000101010101" pitchFamily="50" charset="-127"/>
                <a:cs typeface="+mn-cs"/>
              </a:rPr>
              <a:t>천안</a:t>
            </a:r>
            <a:r>
              <a:rPr kumimoji="0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여기어때 잘난체" panose="020B0600000101010101" pitchFamily="50" charset="-127"/>
                <a:ea typeface="여기어때 잘난체" panose="020B0600000101010101" pitchFamily="50" charset="-127"/>
                <a:cs typeface="+mn-cs"/>
              </a:rPr>
              <a:t>, </a:t>
            </a:r>
            <a:r>
              <a:rPr kumimoji="0" lang="ko-KR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여기어때 잘난체" panose="020B0600000101010101" pitchFamily="50" charset="-127"/>
                <a:ea typeface="여기어때 잘난체" panose="020B0600000101010101" pitchFamily="50" charset="-127"/>
                <a:cs typeface="+mn-cs"/>
              </a:rPr>
              <a:t>서산 공동주택 현황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39FDC8E-F9D3-461C-9659-061B100204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567590" y="554187"/>
            <a:ext cx="22333490" cy="5665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graphicFrame>
        <p:nvGraphicFramePr>
          <p:cNvPr id="26" name="차트 25">
            <a:extLst>
              <a:ext uri="{FF2B5EF4-FFF2-40B4-BE49-F238E27FC236}">
                <a16:creationId xmlns:a16="http://schemas.microsoft.com/office/drawing/2014/main" id="{3BEB5930-E36A-4C39-AE03-D54258A941B9}"/>
              </a:ext>
            </a:extLst>
          </p:cNvPr>
          <p:cNvGraphicFramePr>
            <a:graphicFrameLocks/>
          </p:cNvGraphicFramePr>
          <p:nvPr/>
        </p:nvGraphicFramePr>
        <p:xfrm>
          <a:off x="463025" y="1128884"/>
          <a:ext cx="11239502" cy="53340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908514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1C6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>
            <a:extLst>
              <a:ext uri="{FF2B5EF4-FFF2-40B4-BE49-F238E27FC236}">
                <a16:creationId xmlns:a16="http://schemas.microsoft.com/office/drawing/2014/main" id="{8A47EC21-B0E7-41E9-A316-8791FAADD044}"/>
              </a:ext>
            </a:extLst>
          </p:cNvPr>
          <p:cNvSpPr/>
          <p:nvPr/>
        </p:nvSpPr>
        <p:spPr>
          <a:xfrm>
            <a:off x="1904104" y="1668357"/>
            <a:ext cx="10049434" cy="1121335"/>
          </a:xfrm>
          <a:prstGeom prst="rect">
            <a:avLst/>
          </a:prstGeom>
          <a:solidFill>
            <a:schemeClr val="bg1"/>
          </a:solidFill>
          <a:ln w="28575">
            <a:solidFill>
              <a:srgbClr val="A3BC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 조례 개정을 통한 지원 범위 확대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0B4A554-5BA6-454E-A009-8AEC0EFF32D7}"/>
              </a:ext>
            </a:extLst>
          </p:cNvPr>
          <p:cNvSpPr txBox="1"/>
          <p:nvPr/>
        </p:nvSpPr>
        <p:spPr>
          <a:xfrm>
            <a:off x="238462" y="302751"/>
            <a:ext cx="82975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여기어때 잘난체" panose="020B0600000101010101" pitchFamily="50" charset="-127"/>
                <a:ea typeface="여기어때 잘난체" panose="020B0600000101010101" pitchFamily="50" charset="-127"/>
                <a:cs typeface="+mn-cs"/>
              </a:rPr>
              <a:t>공동주택 지원 방안 제시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966ABBF1-F098-4920-9023-86D8973625AB}"/>
              </a:ext>
            </a:extLst>
          </p:cNvPr>
          <p:cNvSpPr/>
          <p:nvPr/>
        </p:nvSpPr>
        <p:spPr>
          <a:xfrm>
            <a:off x="238462" y="1668358"/>
            <a:ext cx="1665642" cy="1121335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첫째</a:t>
            </a: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197CB3CA-D577-4097-910C-F8103C6915B8}"/>
              </a:ext>
            </a:extLst>
          </p:cNvPr>
          <p:cNvSpPr/>
          <p:nvPr/>
        </p:nvSpPr>
        <p:spPr>
          <a:xfrm>
            <a:off x="238461" y="3352007"/>
            <a:ext cx="1665642" cy="1121335"/>
          </a:xfrm>
          <a:prstGeom prst="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둘째</a:t>
            </a: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8570F437-BB48-4236-A5CC-CDDEEF0065ED}"/>
              </a:ext>
            </a:extLst>
          </p:cNvPr>
          <p:cNvSpPr/>
          <p:nvPr/>
        </p:nvSpPr>
        <p:spPr>
          <a:xfrm>
            <a:off x="238462" y="5007952"/>
            <a:ext cx="1665642" cy="1121335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셋째</a:t>
            </a: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0202A8B5-AABA-4639-BE76-116F361C7276}"/>
              </a:ext>
            </a:extLst>
          </p:cNvPr>
          <p:cNvSpPr/>
          <p:nvPr/>
        </p:nvSpPr>
        <p:spPr>
          <a:xfrm>
            <a:off x="1904103" y="3352007"/>
            <a:ext cx="10049435" cy="1121335"/>
          </a:xfrm>
          <a:prstGeom prst="rect">
            <a:avLst/>
          </a:prstGeom>
          <a:solidFill>
            <a:schemeClr val="bg1"/>
          </a:solidFill>
          <a:ln w="28575">
            <a:solidFill>
              <a:srgbClr val="A3BC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 공동주택 관리 전문 컨설팅 지원 체계 구축</a:t>
            </a: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0F4560D7-9C44-41ED-AD76-9B32395F7ADB}"/>
              </a:ext>
            </a:extLst>
          </p:cNvPr>
          <p:cNvSpPr/>
          <p:nvPr/>
        </p:nvSpPr>
        <p:spPr>
          <a:xfrm>
            <a:off x="1904103" y="5007952"/>
            <a:ext cx="10049434" cy="1121335"/>
          </a:xfrm>
          <a:prstGeom prst="rect">
            <a:avLst/>
          </a:prstGeom>
          <a:solidFill>
            <a:schemeClr val="bg1"/>
          </a:solidFill>
          <a:ln w="28575">
            <a:solidFill>
              <a:srgbClr val="A3BC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 입주민 참여 활성화를 위한 교육 및 홍보</a:t>
            </a:r>
          </a:p>
        </p:txBody>
      </p:sp>
    </p:spTree>
    <p:extLst>
      <p:ext uri="{BB962C8B-B14F-4D97-AF65-F5344CB8AC3E}">
        <p14:creationId xmlns:p14="http://schemas.microsoft.com/office/powerpoint/2010/main" val="388600601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20208</TotalTime>
  <Words>114</Words>
  <Application>Microsoft Office PowerPoint</Application>
  <PresentationFormat>와이드스크린</PresentationFormat>
  <Paragraphs>21</Paragraphs>
  <Slides>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6</vt:i4>
      </vt:variant>
    </vt:vector>
  </HeadingPairs>
  <TitlesOfParts>
    <vt:vector size="15" baseType="lpstr">
      <vt:lpstr>HY견명조</vt:lpstr>
      <vt:lpstr>HY헤드라인M</vt:lpstr>
      <vt:lpstr>나눔고딕</vt:lpstr>
      <vt:lpstr>맑은 고딕</vt:lpstr>
      <vt:lpstr>에스코어 드림 4 Regular</vt:lpstr>
      <vt:lpstr>여기어때 잘난체</vt:lpstr>
      <vt:lpstr>Arial</vt:lpstr>
      <vt:lpstr>1_Office 테마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Microsoft 계정</dc:creator>
  <cp:lastModifiedBy>ASAN</cp:lastModifiedBy>
  <cp:revision>149</cp:revision>
  <cp:lastPrinted>2023-12-18T11:51:18Z</cp:lastPrinted>
  <dcterms:created xsi:type="dcterms:W3CDTF">2022-12-25T15:11:55Z</dcterms:created>
  <dcterms:modified xsi:type="dcterms:W3CDTF">2024-12-17T01:47:07Z</dcterms:modified>
</cp:coreProperties>
</file>